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338" r:id="rId2"/>
    <p:sldId id="467" r:id="rId3"/>
    <p:sldId id="502" r:id="rId4"/>
    <p:sldId id="530" r:id="rId5"/>
    <p:sldId id="529" r:id="rId6"/>
    <p:sldId id="528" r:id="rId7"/>
    <p:sldId id="501" r:id="rId8"/>
    <p:sldId id="497" r:id="rId9"/>
    <p:sldId id="510" r:id="rId10"/>
    <p:sldId id="494" r:id="rId11"/>
    <p:sldId id="496" r:id="rId12"/>
    <p:sldId id="504" r:id="rId13"/>
    <p:sldId id="511" r:id="rId14"/>
    <p:sldId id="505" r:id="rId15"/>
    <p:sldId id="533" r:id="rId16"/>
    <p:sldId id="532" r:id="rId17"/>
    <p:sldId id="522" r:id="rId18"/>
    <p:sldId id="499" r:id="rId19"/>
    <p:sldId id="523" r:id="rId20"/>
    <p:sldId id="514" r:id="rId21"/>
    <p:sldId id="515" r:id="rId22"/>
    <p:sldId id="516" r:id="rId23"/>
    <p:sldId id="517" r:id="rId24"/>
    <p:sldId id="524" r:id="rId25"/>
    <p:sldId id="500" r:id="rId26"/>
    <p:sldId id="5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 Jin" initials="XJ" lastIdx="1" clrIdx="0">
    <p:extLst>
      <p:ext uri="{19B8F6BF-5375-455C-9EA6-DF929625EA0E}">
        <p15:presenceInfo xmlns:p15="http://schemas.microsoft.com/office/powerpoint/2012/main" userId="10ced676da9c44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4A2"/>
    <a:srgbClr val="C384AA"/>
    <a:srgbClr val="A5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16"/>
    <p:restoredTop sz="85987"/>
  </p:normalViewPr>
  <p:slideViewPr>
    <p:cSldViewPr snapToGrid="0" snapToObjects="1">
      <p:cViewPr varScale="1">
        <p:scale>
          <a:sx n="134" d="100"/>
          <a:sy n="134" d="100"/>
        </p:scale>
        <p:origin x="2064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6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10D5-81C9-C448-82E8-71177EBFEC3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DF27-AD16-B741-919E-EA3A35D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2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56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3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81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0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7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5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6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7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7800-FFA0-D641-BE88-7044B1A8E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F9D2-7BB1-004D-BA14-498E3D3F2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3693-C8D1-5342-BCA7-7E9BE62345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tabLst/>
              <a:defRPr/>
            </a:lvl1pPr>
            <a:lvl2pPr marL="914400" indent="-457200">
              <a:tabLst/>
              <a:defRPr/>
            </a:lvl2pPr>
            <a:lvl3pPr marL="1373188" indent="-311150">
              <a:tabLst/>
              <a:defRPr/>
            </a:lvl3pPr>
            <a:lvl4pPr marL="1830388" indent="-236538">
              <a:tabLst/>
              <a:defRPr/>
            </a:lvl4pPr>
            <a:lvl5pPr marL="2287588" indent="-2349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5044-8F73-0442-B5E0-4972E7D0F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13C-2A89-4449-8790-B143A7585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3A0-B1B7-E64A-8858-A976C4A99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E5C-9A15-7245-ABCB-2EEB2F81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A0-1265-5847-9D01-F7AC68268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FEB-B29F-4F41-BE8E-2A0AA6D726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EFD4-C9D7-534C-8F2D-92ECC21E6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BE16-73C3-804B-9D9B-FE0B47A08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C2FFAD22-9059-EB41-BFD4-9ECDEFBD3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None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051" y="692892"/>
            <a:ext cx="11811897" cy="2387600"/>
          </a:xfrm>
        </p:spPr>
        <p:txBody>
          <a:bodyPr>
            <a:normAutofit/>
          </a:bodyPr>
          <a:lstStyle/>
          <a:p>
            <a:r>
              <a:rPr lang="en-US" sz="4000" dirty="0" err="1"/>
              <a:t>NetLock</a:t>
            </a:r>
            <a:r>
              <a:rPr lang="en-US" sz="4000" dirty="0"/>
              <a:t>: Fast, Centralized Lock Management</a:t>
            </a:r>
            <a:br>
              <a:rPr lang="en-US" sz="4000" dirty="0"/>
            </a:br>
            <a:r>
              <a:rPr lang="en-US" sz="4000" dirty="0"/>
              <a:t>Using Programmable Switches</a:t>
            </a:r>
          </a:p>
        </p:txBody>
      </p:sp>
      <p:sp>
        <p:nvSpPr>
          <p:cNvPr id="20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Zhuolong Yu</a:t>
            </a:r>
          </a:p>
          <a:p>
            <a:r>
              <a:rPr lang="en-US" altLang="zh-CN" dirty="0" err="1"/>
              <a:t>Yiwen</a:t>
            </a:r>
            <a:r>
              <a:rPr lang="en-US" altLang="zh-CN" dirty="0"/>
              <a:t> Zhang, Vladimir Braverman, </a:t>
            </a:r>
            <a:r>
              <a:rPr lang="en-US" altLang="zh-CN" dirty="0" err="1"/>
              <a:t>Mosharaf</a:t>
            </a:r>
            <a:r>
              <a:rPr lang="en-US" altLang="zh-CN" dirty="0"/>
              <a:t> Chowdhury, Xin </a:t>
            </a:r>
            <a:r>
              <a:rPr lang="en-US" altLang="zh-CN" dirty="0" err="1"/>
              <a:t>Jin</a:t>
            </a:r>
            <a:endParaRPr lang="zh-CN" alt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220" y="5364301"/>
            <a:ext cx="2264898" cy="1097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1403B0-691E-6840-AC92-C72D39F0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0" y="5318314"/>
            <a:ext cx="1060547" cy="11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90C6D-8B1D-FC42-A42E-78E8030A3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151" y="3176920"/>
            <a:ext cx="1003642" cy="14258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9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Design goals for </a:t>
            </a:r>
            <a:r>
              <a:rPr lang="en-US" altLang="zh-CN" sz="3800" dirty="0" err="1"/>
              <a:t>NetLock</a:t>
            </a:r>
            <a:endParaRPr lang="en-US" sz="3800" dirty="0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C3C0E223-0649-C849-B4B5-6CC354ED978B}"/>
              </a:ext>
            </a:extLst>
          </p:cNvPr>
          <p:cNvSpPr txBox="1">
            <a:spLocks/>
          </p:cNvSpPr>
          <p:nvPr/>
        </p:nvSpPr>
        <p:spPr>
          <a:xfrm>
            <a:off x="741218" y="1759527"/>
            <a:ext cx="10515600" cy="1669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571500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3200" dirty="0"/>
              <a:t>High throughput</a:t>
            </a:r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3200" dirty="0"/>
              <a:t>Low latency</a:t>
            </a:r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3200" dirty="0"/>
              <a:t>Flexible policy support</a:t>
            </a:r>
            <a:endParaRPr lang="en-US" sz="3200" dirty="0"/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B2D39ADA-8AA7-DD40-8D3E-E95FAC72C8CF}"/>
              </a:ext>
            </a:extLst>
          </p:cNvPr>
          <p:cNvSpPr txBox="1">
            <a:spLocks/>
          </p:cNvSpPr>
          <p:nvPr/>
        </p:nvSpPr>
        <p:spPr>
          <a:xfrm>
            <a:off x="838200" y="3936794"/>
            <a:ext cx="10515600" cy="199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3200" b="1" dirty="0"/>
              <a:t>Challenges: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</a:rPr>
              <a:t>Limited memory </a:t>
            </a:r>
            <a:r>
              <a:rPr lang="en-US" sz="3200" dirty="0"/>
              <a:t>to store the locks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</a:rPr>
              <a:t>Limited functionalities </a:t>
            </a:r>
            <a:r>
              <a:rPr lang="en-US" sz="3200" dirty="0"/>
              <a:t>to process the locks and realize the policies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BBF8C-E49F-2A49-B2C2-4CDEBD4C4745}"/>
              </a:ext>
            </a:extLst>
          </p:cNvPr>
          <p:cNvSpPr txBox="1"/>
          <p:nvPr/>
        </p:nvSpPr>
        <p:spPr>
          <a:xfrm>
            <a:off x="4959927" y="5098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6E24B9D-A4EA-144C-B1A2-4EB582E3D751}"/>
              </a:ext>
            </a:extLst>
          </p:cNvPr>
          <p:cNvSpPr/>
          <p:nvPr/>
        </p:nvSpPr>
        <p:spPr>
          <a:xfrm>
            <a:off x="5706633" y="1812915"/>
            <a:ext cx="4966856" cy="1225868"/>
          </a:xfrm>
          <a:prstGeom prst="wedgeRoundRectCallout">
            <a:avLst>
              <a:gd name="adj1" fmla="val 56604"/>
              <a:gd name="adj2" fmla="val 773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They are directly achieved by using </a:t>
            </a:r>
            <a:r>
              <a:rPr lang="en-US" sz="2200" b="1" dirty="0">
                <a:solidFill>
                  <a:schemeClr val="accent5"/>
                </a:solidFill>
              </a:rPr>
              <a:t>high performance switches</a:t>
            </a:r>
            <a:r>
              <a:rPr lang="en-US" sz="2200" dirty="0">
                <a:solidFill>
                  <a:schemeClr val="tx1"/>
                </a:solidFill>
              </a:rPr>
              <a:t>, and </a:t>
            </a:r>
            <a:r>
              <a:rPr lang="en-US" sz="2200" b="1" dirty="0">
                <a:solidFill>
                  <a:schemeClr val="accent5"/>
                </a:solidFill>
              </a:rPr>
              <a:t>a centralized approach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10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 err="1"/>
              <a:t>NetLock</a:t>
            </a:r>
            <a:r>
              <a:rPr lang="en-US" sz="3800" dirty="0"/>
              <a:t> architecture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FCD37-6245-3642-9B43-EB154B0D2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6" y="1884221"/>
            <a:ext cx="5621867" cy="4267200"/>
          </a:xfrm>
          <a:prstGeom prst="rect">
            <a:avLst/>
          </a:prstGeom>
        </p:spPr>
      </p:pic>
      <p:sp>
        <p:nvSpPr>
          <p:cNvPr id="6" name="Title 41">
            <a:extLst>
              <a:ext uri="{FF2B5EF4-FFF2-40B4-BE49-F238E27FC236}">
                <a16:creationId xmlns:a16="http://schemas.microsoft.com/office/drawing/2014/main" id="{AB5C4603-D8AB-9142-B605-253C153B288E}"/>
              </a:ext>
            </a:extLst>
          </p:cNvPr>
          <p:cNvSpPr txBox="1">
            <a:spLocks/>
          </p:cNvSpPr>
          <p:nvPr/>
        </p:nvSpPr>
        <p:spPr>
          <a:xfrm>
            <a:off x="5940523" y="2491725"/>
            <a:ext cx="6223778" cy="340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NetLock</a:t>
            </a:r>
            <a:r>
              <a:rPr lang="en-US" sz="2600" dirty="0"/>
              <a:t> processes lock requests with </a:t>
            </a:r>
            <a:r>
              <a:rPr lang="en-US" sz="2600" b="1" dirty="0">
                <a:solidFill>
                  <a:schemeClr val="accent4"/>
                </a:solidFill>
              </a:rPr>
              <a:t>a combination of switch and servers</a:t>
            </a:r>
            <a:r>
              <a:rPr lang="en-US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switch only stores and processes the requests on </a:t>
            </a:r>
            <a:r>
              <a:rPr lang="en-US" sz="2600" b="1" dirty="0">
                <a:solidFill>
                  <a:schemeClr val="accent4"/>
                </a:solidFill>
              </a:rPr>
              <a:t>popular locks</a:t>
            </a:r>
            <a:r>
              <a:rPr lang="en-US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NetLock</a:t>
            </a:r>
            <a:r>
              <a:rPr lang="en-US" sz="2600" dirty="0"/>
              <a:t> is </a:t>
            </a:r>
            <a:r>
              <a:rPr lang="en-US" sz="2600" b="1" dirty="0">
                <a:solidFill>
                  <a:schemeClr val="accent4"/>
                </a:solidFill>
              </a:rPr>
              <a:t>incrementally deployable</a:t>
            </a:r>
            <a:r>
              <a:rPr lang="en-US" sz="2600" dirty="0">
                <a:solidFill>
                  <a:schemeClr val="accent4"/>
                </a:solidFill>
              </a:rPr>
              <a:t> </a:t>
            </a:r>
            <a:r>
              <a:rPr lang="en-US" sz="2600" dirty="0"/>
              <a:t>and compatible with existing datacenter networks.</a:t>
            </a:r>
          </a:p>
        </p:txBody>
      </p:sp>
    </p:spTree>
    <p:extLst>
      <p:ext uri="{BB962C8B-B14F-4D97-AF65-F5344CB8AC3E}">
        <p14:creationId xmlns:p14="http://schemas.microsoft.com/office/powerpoint/2010/main" val="32684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11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Packet format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934CDC-54A1-FD49-BB4B-4B7ABB21F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58903"/>
              </p:ext>
            </p:extLst>
          </p:nvPr>
        </p:nvGraphicFramePr>
        <p:xfrm>
          <a:off x="1537855" y="2631593"/>
          <a:ext cx="9476508" cy="51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352">
                  <a:extLst>
                    <a:ext uri="{9D8B030D-6E8A-4147-A177-3AD203B41FA5}">
                      <a16:colId xmlns:a16="http://schemas.microsoft.com/office/drawing/2014/main" val="375542816"/>
                    </a:ext>
                  </a:extLst>
                </a:gridCol>
                <a:gridCol w="892997">
                  <a:extLst>
                    <a:ext uri="{9D8B030D-6E8A-4147-A177-3AD203B41FA5}">
                      <a16:colId xmlns:a16="http://schemas.microsoft.com/office/drawing/2014/main" val="4094450429"/>
                    </a:ext>
                  </a:extLst>
                </a:gridCol>
                <a:gridCol w="874620">
                  <a:extLst>
                    <a:ext uri="{9D8B030D-6E8A-4147-A177-3AD203B41FA5}">
                      <a16:colId xmlns:a16="http://schemas.microsoft.com/office/drawing/2014/main" val="3452902733"/>
                    </a:ext>
                  </a:extLst>
                </a:gridCol>
                <a:gridCol w="1804031">
                  <a:extLst>
                    <a:ext uri="{9D8B030D-6E8A-4147-A177-3AD203B41FA5}">
                      <a16:colId xmlns:a16="http://schemas.microsoft.com/office/drawing/2014/main" val="4114178511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769419658"/>
                    </a:ext>
                  </a:extLst>
                </a:gridCol>
                <a:gridCol w="1915628">
                  <a:extLst>
                    <a:ext uri="{9D8B030D-6E8A-4147-A177-3AD203B41FA5}">
                      <a16:colId xmlns:a16="http://schemas.microsoft.com/office/drawing/2014/main" val="2138267343"/>
                    </a:ext>
                  </a:extLst>
                </a:gridCol>
                <a:gridCol w="1741971">
                  <a:extLst>
                    <a:ext uri="{9D8B030D-6E8A-4147-A177-3AD203B41FA5}">
                      <a16:colId xmlns:a16="http://schemas.microsoft.com/office/drawing/2014/main" val="3187551363"/>
                    </a:ext>
                  </a:extLst>
                </a:gridCol>
              </a:tblGrid>
              <a:tr h="51339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ETH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IP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UDP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Action type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Lock ID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Lock mode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Txn</a:t>
                      </a:r>
                      <a:r>
                        <a:rPr lang="en-US" sz="2100" dirty="0"/>
                        <a:t>. ID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7143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4FB9C3F5-4FD3-F045-AECD-57F93CFF210F}"/>
              </a:ext>
            </a:extLst>
          </p:cNvPr>
          <p:cNvGrpSpPr/>
          <p:nvPr/>
        </p:nvGrpSpPr>
        <p:grpSpPr>
          <a:xfrm>
            <a:off x="1482435" y="3311369"/>
            <a:ext cx="2154423" cy="590013"/>
            <a:chOff x="2190356" y="2951150"/>
            <a:chExt cx="1501922" cy="590013"/>
          </a:xfrm>
        </p:grpSpPr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74077B91-458E-704D-92AE-539C4157C47C}"/>
                </a:ext>
              </a:extLst>
            </p:cNvPr>
            <p:cNvSpPr/>
            <p:nvPr/>
          </p:nvSpPr>
          <p:spPr>
            <a:xfrm rot="16200000" flipH="1" flipV="1">
              <a:off x="2758155" y="2447699"/>
              <a:ext cx="310054" cy="1316955"/>
            </a:xfrm>
            <a:prstGeom prst="rightBrace">
              <a:avLst>
                <a:gd name="adj1" fmla="val 45745"/>
                <a:gd name="adj2" fmla="val 4992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9177EB-9002-9547-89BA-08E0BCBB6EEB}"/>
                </a:ext>
              </a:extLst>
            </p:cNvPr>
            <p:cNvSpPr txBox="1"/>
            <p:nvPr/>
          </p:nvSpPr>
          <p:spPr>
            <a:xfrm>
              <a:off x="2190356" y="3202609"/>
              <a:ext cx="1501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Helvetica Neue" charset="0"/>
                  <a:ea typeface="Helvetica Neue" charset="0"/>
                  <a:cs typeface="Helvetica Neue" charset="0"/>
                </a:rPr>
                <a:t>L2/L3 routing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id="{2E4A6F11-6B9F-2D4F-9B51-5FE92BEF16E9}"/>
              </a:ext>
            </a:extLst>
          </p:cNvPr>
          <p:cNvSpPr/>
          <p:nvPr/>
        </p:nvSpPr>
        <p:spPr>
          <a:xfrm>
            <a:off x="2559646" y="4002496"/>
            <a:ext cx="1889098" cy="513388"/>
          </a:xfrm>
          <a:prstGeom prst="wedgeRoundRectCallout">
            <a:avLst>
              <a:gd name="adj1" fmla="val 19083"/>
              <a:gd name="adj2" fmla="val -21841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reserved</a:t>
            </a:r>
            <a:r>
              <a:rPr lang="zh-CN" alt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port</a:t>
            </a:r>
            <a:r>
              <a:rPr lang="zh-CN" alt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7F74C42A-FAC9-644B-9EE9-742138EB2D39}"/>
              </a:ext>
            </a:extLst>
          </p:cNvPr>
          <p:cNvSpPr/>
          <p:nvPr/>
        </p:nvSpPr>
        <p:spPr>
          <a:xfrm rot="5400000" flipH="1">
            <a:off x="2791895" y="935434"/>
            <a:ext cx="324353" cy="2686209"/>
          </a:xfrm>
          <a:prstGeom prst="rightBrace">
            <a:avLst>
              <a:gd name="adj1" fmla="val 45745"/>
              <a:gd name="adj2" fmla="val 499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C281D8E1-6F4B-5C41-AB65-98D4BCFBBFC0}"/>
              </a:ext>
            </a:extLst>
          </p:cNvPr>
          <p:cNvSpPr/>
          <p:nvPr/>
        </p:nvSpPr>
        <p:spPr>
          <a:xfrm rot="5400000" flipH="1">
            <a:off x="7507883" y="-1071326"/>
            <a:ext cx="324351" cy="6688611"/>
          </a:xfrm>
          <a:prstGeom prst="rightBrace">
            <a:avLst>
              <a:gd name="adj1" fmla="val 45745"/>
              <a:gd name="adj2" fmla="val 499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88B739-CAD5-8D43-A7E4-732B87E1781F}"/>
              </a:ext>
            </a:extLst>
          </p:cNvPr>
          <p:cNvSpPr txBox="1"/>
          <p:nvPr/>
        </p:nvSpPr>
        <p:spPr>
          <a:xfrm>
            <a:off x="1876507" y="1701826"/>
            <a:ext cx="268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Helvetica Neue" charset="0"/>
                <a:ea typeface="Helvetica Neue" charset="0"/>
                <a:cs typeface="Helvetica Neue" charset="0"/>
              </a:rPr>
              <a:t>Existing Protocols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161D61-D8B5-C94B-B5DB-25205B50C785}"/>
              </a:ext>
            </a:extLst>
          </p:cNvPr>
          <p:cNvSpPr txBox="1"/>
          <p:nvPr/>
        </p:nvSpPr>
        <p:spPr>
          <a:xfrm>
            <a:off x="6441969" y="1673631"/>
            <a:ext cx="268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Helvetica Neue" charset="0"/>
                <a:ea typeface="Helvetica Neue" charset="0"/>
                <a:cs typeface="Helvetica Neue" charset="0"/>
              </a:rPr>
              <a:t>NeLock</a:t>
            </a:r>
            <a:r>
              <a:rPr lang="en-US" altLang="zh-CN" sz="2000" dirty="0">
                <a:latin typeface="Helvetica Neue" charset="0"/>
                <a:ea typeface="Helvetica Neue" charset="0"/>
                <a:cs typeface="Helvetica Neue" charset="0"/>
              </a:rPr>
              <a:t> Applications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Rounded Rectangular Callout 59">
            <a:extLst>
              <a:ext uri="{FF2B5EF4-FFF2-40B4-BE49-F238E27FC236}">
                <a16:creationId xmlns:a16="http://schemas.microsoft.com/office/drawing/2014/main" id="{A1039530-6FA0-7849-B49E-ABAB5973C693}"/>
              </a:ext>
            </a:extLst>
          </p:cNvPr>
          <p:cNvSpPr/>
          <p:nvPr/>
        </p:nvSpPr>
        <p:spPr>
          <a:xfrm>
            <a:off x="4557543" y="4433456"/>
            <a:ext cx="2048903" cy="752297"/>
          </a:xfrm>
          <a:prstGeom prst="wedgeRoundRectCallout">
            <a:avLst>
              <a:gd name="adj1" fmla="val -20974"/>
              <a:gd name="adj2" fmla="val -22608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Acquire / Release</a:t>
            </a:r>
          </a:p>
        </p:txBody>
      </p:sp>
      <p:sp>
        <p:nvSpPr>
          <p:cNvPr id="61" name="Rounded Rectangular Callout 60">
            <a:extLst>
              <a:ext uri="{FF2B5EF4-FFF2-40B4-BE49-F238E27FC236}">
                <a16:creationId xmlns:a16="http://schemas.microsoft.com/office/drawing/2014/main" id="{712E56F5-A3A6-9544-8C29-921434554D9C}"/>
              </a:ext>
            </a:extLst>
          </p:cNvPr>
          <p:cNvSpPr/>
          <p:nvPr/>
        </p:nvSpPr>
        <p:spPr>
          <a:xfrm>
            <a:off x="7583451" y="4433455"/>
            <a:ext cx="2530367" cy="752297"/>
          </a:xfrm>
          <a:prstGeom prst="wedgeRoundRectCallout">
            <a:avLst>
              <a:gd name="adj1" fmla="val -20974"/>
              <a:gd name="adj2" fmla="val -22608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Shared / Exclusive</a:t>
            </a:r>
          </a:p>
        </p:txBody>
      </p:sp>
    </p:spTree>
    <p:extLst>
      <p:ext uri="{BB962C8B-B14F-4D97-AF65-F5344CB8AC3E}">
        <p14:creationId xmlns:p14="http://schemas.microsoft.com/office/powerpoint/2010/main" val="20061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12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Memory layout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DDEABC2-7882-454A-92DE-C6230318C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9" y="2317008"/>
            <a:ext cx="7220041" cy="4323505"/>
          </a:xfrm>
          <a:prstGeom prst="rect">
            <a:avLst/>
          </a:prstGeom>
        </p:spPr>
      </p:pic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53F1953A-12B0-694B-869C-71E062E1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29787"/>
              </p:ext>
            </p:extLst>
          </p:nvPr>
        </p:nvGraphicFramePr>
        <p:xfrm>
          <a:off x="749860" y="1480482"/>
          <a:ext cx="878378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26">
                  <a:extLst>
                    <a:ext uri="{9D8B030D-6E8A-4147-A177-3AD203B41FA5}">
                      <a16:colId xmlns:a16="http://schemas.microsoft.com/office/drawing/2014/main" val="375542816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4094450429"/>
                    </a:ext>
                  </a:extLst>
                </a:gridCol>
                <a:gridCol w="810687">
                  <a:extLst>
                    <a:ext uri="{9D8B030D-6E8A-4147-A177-3AD203B41FA5}">
                      <a16:colId xmlns:a16="http://schemas.microsoft.com/office/drawing/2014/main" val="3452902733"/>
                    </a:ext>
                  </a:extLst>
                </a:gridCol>
                <a:gridCol w="1672158">
                  <a:extLst>
                    <a:ext uri="{9D8B030D-6E8A-4147-A177-3AD203B41FA5}">
                      <a16:colId xmlns:a16="http://schemas.microsoft.com/office/drawing/2014/main" val="4114178511"/>
                    </a:ext>
                  </a:extLst>
                </a:gridCol>
                <a:gridCol w="1155761">
                  <a:extLst>
                    <a:ext uri="{9D8B030D-6E8A-4147-A177-3AD203B41FA5}">
                      <a16:colId xmlns:a16="http://schemas.microsoft.com/office/drawing/2014/main" val="3769419658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138267343"/>
                    </a:ext>
                  </a:extLst>
                </a:gridCol>
                <a:gridCol w="1614634">
                  <a:extLst>
                    <a:ext uri="{9D8B030D-6E8A-4147-A177-3AD203B41FA5}">
                      <a16:colId xmlns:a16="http://schemas.microsoft.com/office/drawing/2014/main" val="3187551363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ETH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IP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UDP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Action type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Lock ID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Lock mode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Txn</a:t>
                      </a:r>
                      <a:r>
                        <a:rPr lang="en-US" sz="2100" dirty="0"/>
                        <a:t>. ID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714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BDA28D-496C-734D-A31E-C2B0E8378F03}"/>
              </a:ext>
            </a:extLst>
          </p:cNvPr>
          <p:cNvCxnSpPr/>
          <p:nvPr/>
        </p:nvCxnSpPr>
        <p:spPr>
          <a:xfrm flipV="1">
            <a:off x="3976255" y="1891962"/>
            <a:ext cx="1302327" cy="5602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69781C-9F4F-F447-B98E-DF8CF3E56F2A}"/>
              </a:ext>
            </a:extLst>
          </p:cNvPr>
          <p:cNvCxnSpPr>
            <a:cxnSpLocks/>
          </p:cNvCxnSpPr>
          <p:nvPr/>
        </p:nvCxnSpPr>
        <p:spPr>
          <a:xfrm flipV="1">
            <a:off x="5430982" y="1891962"/>
            <a:ext cx="0" cy="5602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99075B-CE79-6047-966A-E040F27A66F1}"/>
              </a:ext>
            </a:extLst>
          </p:cNvPr>
          <p:cNvCxnSpPr>
            <a:cxnSpLocks/>
          </p:cNvCxnSpPr>
          <p:nvPr/>
        </p:nvCxnSpPr>
        <p:spPr>
          <a:xfrm flipH="1" flipV="1">
            <a:off x="5735782" y="1891962"/>
            <a:ext cx="872836" cy="5602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C0FB1A7-5993-F645-AB5D-F7D02DBD9533}"/>
              </a:ext>
            </a:extLst>
          </p:cNvPr>
          <p:cNvSpPr txBox="1"/>
          <p:nvPr/>
        </p:nvSpPr>
        <p:spPr>
          <a:xfrm>
            <a:off x="7683250" y="3705573"/>
            <a:ext cx="2164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Circular queues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0AED6B-D67D-E944-858E-4D9CD3407325}"/>
              </a:ext>
            </a:extLst>
          </p:cNvPr>
          <p:cNvSpPr txBox="1"/>
          <p:nvPr/>
        </p:nvSpPr>
        <p:spPr>
          <a:xfrm>
            <a:off x="7683250" y="5065988"/>
            <a:ext cx="445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Extra register to keep the head and tail pointers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13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Memory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34B2C-CAF6-9B40-AC1E-99B40B289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0599"/>
            <a:ext cx="7524752" cy="310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F0D4F-3355-F64B-83D8-9940C2D2CCB5}"/>
              </a:ext>
            </a:extLst>
          </p:cNvPr>
          <p:cNvSpPr txBox="1"/>
          <p:nvPr/>
        </p:nvSpPr>
        <p:spPr>
          <a:xfrm>
            <a:off x="8407099" y="2639963"/>
            <a:ext cx="3313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All the locks share a large queue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E82E8-E15E-5F4C-921D-AFEADB32BEB9}"/>
              </a:ext>
            </a:extLst>
          </p:cNvPr>
          <p:cNvSpPr txBox="1"/>
          <p:nvPr/>
        </p:nvSpPr>
        <p:spPr>
          <a:xfrm>
            <a:off x="8407099" y="4164236"/>
            <a:ext cx="3313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charset="0"/>
                <a:ea typeface="Helvetica Neue" charset="0"/>
                <a:cs typeface="Helvetica Neue" charset="0"/>
              </a:rPr>
              <a:t>Extra registers to store the boundaries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14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Memory allocation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32622-D6B7-574E-B780-EA940947B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80" y="2066210"/>
            <a:ext cx="5472947" cy="2687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DDAC1-EBF8-5F46-9B8F-00BBC2CE2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75" y="2075224"/>
            <a:ext cx="5336752" cy="2687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2FB4E-E592-1648-8132-590E245DEAD6}"/>
              </a:ext>
            </a:extLst>
          </p:cNvPr>
          <p:cNvSpPr txBox="1"/>
          <p:nvPr/>
        </p:nvSpPr>
        <p:spPr>
          <a:xfrm>
            <a:off x="636039" y="5023354"/>
            <a:ext cx="1091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Process as </a:t>
            </a:r>
            <a:r>
              <a:rPr lang="en-US" sz="2400" b="1" dirty="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rPr>
              <a:t>many lock requests in the switch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Clients send lock requests to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NetLock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rPr>
              <a:t>without knowing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where the requests will be processed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21B5E-4F42-6E40-B77A-0541BF5CEAE4}"/>
              </a:ext>
            </a:extLst>
          </p:cNvPr>
          <p:cNvSpPr/>
          <p:nvPr/>
        </p:nvSpPr>
        <p:spPr>
          <a:xfrm>
            <a:off x="6262255" y="1260762"/>
            <a:ext cx="5777345" cy="3707172"/>
          </a:xfrm>
          <a:prstGeom prst="rect">
            <a:avLst/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DA1B9-CC37-B547-9B24-48A9A0F6E289}"/>
              </a:ext>
            </a:extLst>
          </p:cNvPr>
          <p:cNvSpPr txBox="1"/>
          <p:nvPr/>
        </p:nvSpPr>
        <p:spPr>
          <a:xfrm>
            <a:off x="7117772" y="1350549"/>
            <a:ext cx="4066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/>
                </a:solidFill>
                <a:latin typeface="Helvetica Neue" charset="0"/>
                <a:ea typeface="Helvetica Neue" charset="0"/>
                <a:cs typeface="Helvetica Neue" charset="0"/>
              </a:rPr>
              <a:t>NetLock</a:t>
            </a:r>
            <a:r>
              <a:rPr lang="en-US" sz="2200" b="1" dirty="0">
                <a:solidFill>
                  <a:schemeClr val="accent5"/>
                </a:solidFill>
                <a:latin typeface="Helvetica Neue" charset="0"/>
                <a:ea typeface="Helvetica Neue" charset="0"/>
                <a:cs typeface="Helvetica Neue" charset="0"/>
              </a:rPr>
              <a:t> memory allocation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2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9B6C3-5826-DD46-9A69-76A6EBD43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316" y="4014648"/>
            <a:ext cx="635000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975C3-28DE-7C4D-9A63-5715654DE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880" y="4014648"/>
            <a:ext cx="635000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2F206-6DA7-8E4A-8DA5-BB3B22F8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64" y="4014648"/>
            <a:ext cx="635000" cy="140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86A05-AD52-A34B-9212-32DCB101D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985" y="4014648"/>
            <a:ext cx="635000" cy="140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401D7C-1C10-AF47-8535-FFA1C5E90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864" y="4014648"/>
            <a:ext cx="729326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400FD-A57B-A140-BF5D-9FBB34A1D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348" y="1933792"/>
            <a:ext cx="2235200" cy="177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4F909D-6FCC-3B47-93B1-177F75856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348" y="4277585"/>
            <a:ext cx="2235199" cy="17798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DAA1ACA-B2F7-514E-8F43-91DC392A9AA6}"/>
              </a:ext>
            </a:extLst>
          </p:cNvPr>
          <p:cNvSpPr/>
          <p:nvPr/>
        </p:nvSpPr>
        <p:spPr>
          <a:xfrm>
            <a:off x="3989271" y="2044750"/>
            <a:ext cx="731520" cy="73441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F32703-F130-F64F-8970-ED3319F0DF93}"/>
              </a:ext>
            </a:extLst>
          </p:cNvPr>
          <p:cNvSpPr/>
          <p:nvPr/>
        </p:nvSpPr>
        <p:spPr>
          <a:xfrm>
            <a:off x="2505186" y="2044750"/>
            <a:ext cx="731520" cy="7344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4C9E72-7D39-D444-BE39-42439088CD06}"/>
              </a:ext>
            </a:extLst>
          </p:cNvPr>
          <p:cNvSpPr/>
          <p:nvPr/>
        </p:nvSpPr>
        <p:spPr>
          <a:xfrm>
            <a:off x="1764143" y="2044750"/>
            <a:ext cx="731520" cy="7344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14A059-79D6-FE4E-B5AA-372AFC68F489}"/>
              </a:ext>
            </a:extLst>
          </p:cNvPr>
          <p:cNvSpPr/>
          <p:nvPr/>
        </p:nvSpPr>
        <p:spPr>
          <a:xfrm>
            <a:off x="3251466" y="2044750"/>
            <a:ext cx="731520" cy="7344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6DFE76-DF64-B94B-B4E7-C82A64BF3981}"/>
              </a:ext>
            </a:extLst>
          </p:cNvPr>
          <p:cNvSpPr/>
          <p:nvPr/>
        </p:nvSpPr>
        <p:spPr>
          <a:xfrm>
            <a:off x="1032623" y="2044750"/>
            <a:ext cx="731520" cy="7344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9A9FD6A-18BF-A245-B94E-C2795188A618}"/>
              </a:ext>
            </a:extLst>
          </p:cNvPr>
          <p:cNvSpPr/>
          <p:nvPr/>
        </p:nvSpPr>
        <p:spPr>
          <a:xfrm>
            <a:off x="4786745" y="3610557"/>
            <a:ext cx="1553359" cy="715089"/>
          </a:xfrm>
          <a:prstGeom prst="wedgeRoundRectCallout">
            <a:avLst>
              <a:gd name="adj1" fmla="val -63206"/>
              <a:gd name="adj2" fmla="val 510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want to read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E1BC3481-8B33-E046-BEFA-C59BCD24B9C2}"/>
              </a:ext>
            </a:extLst>
          </p:cNvPr>
          <p:cNvSpPr/>
          <p:nvPr/>
        </p:nvSpPr>
        <p:spPr>
          <a:xfrm>
            <a:off x="3352005" y="3224688"/>
            <a:ext cx="1116935" cy="408623"/>
          </a:xfrm>
          <a:prstGeom prst="wedgeRoundRectCallout">
            <a:avLst>
              <a:gd name="adj1" fmla="val -16997"/>
              <a:gd name="adj2" fmla="val 1155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0F4AE7-F249-2F4C-8B33-A7A6CD7584C9}"/>
              </a:ext>
            </a:extLst>
          </p:cNvPr>
          <p:cNvSpPr txBox="1"/>
          <p:nvPr/>
        </p:nvSpPr>
        <p:spPr>
          <a:xfrm>
            <a:off x="4175796" y="54659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09241446-C10E-7B43-B9B0-EFB7776129D6}"/>
              </a:ext>
            </a:extLst>
          </p:cNvPr>
          <p:cNvSpPr/>
          <p:nvPr/>
        </p:nvSpPr>
        <p:spPr>
          <a:xfrm>
            <a:off x="6807701" y="3937724"/>
            <a:ext cx="1553359" cy="408623"/>
          </a:xfrm>
          <a:prstGeom prst="wedgeRoundRectCallout">
            <a:avLst>
              <a:gd name="adj1" fmla="val 36688"/>
              <a:gd name="adj2" fmla="val 9753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am done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5E62C1-B3EA-6B4C-B703-47C771C11735}"/>
              </a:ext>
            </a:extLst>
          </p:cNvPr>
          <p:cNvSpPr txBox="1"/>
          <p:nvPr/>
        </p:nvSpPr>
        <p:spPr>
          <a:xfrm>
            <a:off x="2761675" y="54915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4DB860-1932-034F-9CB8-B59E6BA3FB71}"/>
              </a:ext>
            </a:extLst>
          </p:cNvPr>
          <p:cNvSpPr txBox="1"/>
          <p:nvPr/>
        </p:nvSpPr>
        <p:spPr>
          <a:xfrm>
            <a:off x="2013834" y="55053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EC75CA-3A07-FB4B-8DB0-39F8D9F82DE6}"/>
              </a:ext>
            </a:extLst>
          </p:cNvPr>
          <p:cNvSpPr txBox="1"/>
          <p:nvPr/>
        </p:nvSpPr>
        <p:spPr>
          <a:xfrm>
            <a:off x="1316619" y="55053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C5792-C176-5949-A18C-32CA98580D89}"/>
              </a:ext>
            </a:extLst>
          </p:cNvPr>
          <p:cNvSpPr txBox="1"/>
          <p:nvPr/>
        </p:nvSpPr>
        <p:spPr>
          <a:xfrm>
            <a:off x="3509516" y="546591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85D386-A9B6-3E4F-AEA1-E12309833820}"/>
              </a:ext>
            </a:extLst>
          </p:cNvPr>
          <p:cNvSpPr/>
          <p:nvPr/>
        </p:nvSpPr>
        <p:spPr>
          <a:xfrm>
            <a:off x="3251461" y="2044745"/>
            <a:ext cx="731520" cy="73441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7ED9AB-2D32-CB4A-BA22-EB3542FD71B6}"/>
              </a:ext>
            </a:extLst>
          </p:cNvPr>
          <p:cNvSpPr/>
          <p:nvPr/>
        </p:nvSpPr>
        <p:spPr>
          <a:xfrm>
            <a:off x="2515963" y="2044632"/>
            <a:ext cx="731520" cy="73441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A283BD-9D4F-0944-8F4C-C08AEB6064A9}"/>
              </a:ext>
            </a:extLst>
          </p:cNvPr>
          <p:cNvSpPr/>
          <p:nvPr/>
        </p:nvSpPr>
        <p:spPr>
          <a:xfrm>
            <a:off x="1774920" y="2044632"/>
            <a:ext cx="731520" cy="73441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681DF3-C885-DE42-AFED-C364B982060D}"/>
              </a:ext>
            </a:extLst>
          </p:cNvPr>
          <p:cNvSpPr/>
          <p:nvPr/>
        </p:nvSpPr>
        <p:spPr>
          <a:xfrm>
            <a:off x="1029545" y="2044632"/>
            <a:ext cx="731520" cy="73441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Title 41">
            <a:extLst>
              <a:ext uri="{FF2B5EF4-FFF2-40B4-BE49-F238E27FC236}">
                <a16:creationId xmlns:a16="http://schemas.microsoft.com/office/drawing/2014/main" id="{B4106F4C-81F8-2648-8FDF-09CBC924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Processing the locks</a:t>
            </a:r>
          </a:p>
        </p:txBody>
      </p:sp>
      <p:sp>
        <p:nvSpPr>
          <p:cNvPr id="47" name="Title 41">
            <a:extLst>
              <a:ext uri="{FF2B5EF4-FFF2-40B4-BE49-F238E27FC236}">
                <a16:creationId xmlns:a16="http://schemas.microsoft.com/office/drawing/2014/main" id="{C79A6B27-2A88-154A-AC6E-E851944C5F71}"/>
              </a:ext>
            </a:extLst>
          </p:cNvPr>
          <p:cNvSpPr txBox="1">
            <a:spLocks/>
          </p:cNvSpPr>
          <p:nvPr/>
        </p:nvSpPr>
        <p:spPr>
          <a:xfrm>
            <a:off x="157288" y="2795408"/>
            <a:ext cx="8443812" cy="476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1800" dirty="0"/>
              <a:t>Only </a:t>
            </a:r>
            <a:r>
              <a:rPr lang="en-US" sz="1800" dirty="0">
                <a:solidFill>
                  <a:srgbClr val="FF0000"/>
                </a:solidFill>
              </a:rPr>
              <a:t>one memory access</a:t>
            </a:r>
            <a:r>
              <a:rPr lang="en-US" sz="1800" dirty="0"/>
              <a:t> (read/write) to a register array upon </a:t>
            </a:r>
            <a:r>
              <a:rPr lang="en-US" sz="1800" dirty="0">
                <a:solidFill>
                  <a:srgbClr val="FF0000"/>
                </a:solidFill>
              </a:rPr>
              <a:t>one packet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4F64E8-B0BB-9148-B695-C868D649A37A}"/>
              </a:ext>
            </a:extLst>
          </p:cNvPr>
          <p:cNvSpPr/>
          <p:nvPr/>
        </p:nvSpPr>
        <p:spPr>
          <a:xfrm>
            <a:off x="4272657" y="1750709"/>
            <a:ext cx="157655" cy="15330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3B507B2-F3AA-F040-8CA3-E5B69847A95A}"/>
              </a:ext>
            </a:extLst>
          </p:cNvPr>
          <p:cNvSpPr/>
          <p:nvPr/>
        </p:nvSpPr>
        <p:spPr>
          <a:xfrm>
            <a:off x="695802" y="1463340"/>
            <a:ext cx="4429384" cy="416749"/>
          </a:xfrm>
          <a:custGeom>
            <a:avLst/>
            <a:gdLst>
              <a:gd name="connsiteX0" fmla="*/ 3750074 w 4429384"/>
              <a:gd name="connsiteY0" fmla="*/ 375970 h 416749"/>
              <a:gd name="connsiteX1" fmla="*/ 4159977 w 4429384"/>
              <a:gd name="connsiteY1" fmla="*/ 60660 h 416749"/>
              <a:gd name="connsiteX2" fmla="*/ 187067 w 4429384"/>
              <a:gd name="connsiteY2" fmla="*/ 29129 h 416749"/>
              <a:gd name="connsiteX3" fmla="*/ 870239 w 4429384"/>
              <a:gd name="connsiteY3" fmla="*/ 386481 h 416749"/>
              <a:gd name="connsiteX4" fmla="*/ 2846184 w 4429384"/>
              <a:gd name="connsiteY4" fmla="*/ 396991 h 41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384" h="416749">
                <a:moveTo>
                  <a:pt x="3750074" y="375970"/>
                </a:moveTo>
                <a:cubicBezTo>
                  <a:pt x="4251942" y="247218"/>
                  <a:pt x="4753811" y="118467"/>
                  <a:pt x="4159977" y="60660"/>
                </a:cubicBezTo>
                <a:cubicBezTo>
                  <a:pt x="3566143" y="2853"/>
                  <a:pt x="735357" y="-25174"/>
                  <a:pt x="187067" y="29129"/>
                </a:cubicBezTo>
                <a:cubicBezTo>
                  <a:pt x="-361223" y="83432"/>
                  <a:pt x="427053" y="325171"/>
                  <a:pt x="870239" y="386481"/>
                </a:cubicBezTo>
                <a:cubicBezTo>
                  <a:pt x="1313425" y="447791"/>
                  <a:pt x="2846184" y="396991"/>
                  <a:pt x="2846184" y="3969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2197B1-EBA4-5448-8C37-BE11219BAA3B}"/>
              </a:ext>
            </a:extLst>
          </p:cNvPr>
          <p:cNvSpPr txBox="1"/>
          <p:nvPr/>
        </p:nvSpPr>
        <p:spPr>
          <a:xfrm>
            <a:off x="4720791" y="21985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Release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2B17FE-5156-004F-A21F-F630FC73E285}"/>
              </a:ext>
            </a:extLst>
          </p:cNvPr>
          <p:cNvSpPr txBox="1"/>
          <p:nvPr/>
        </p:nvSpPr>
        <p:spPr>
          <a:xfrm>
            <a:off x="5335647" y="147120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Resubmit and notify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ACA642-2C5F-6644-9CDD-2AAE4D12D1D2}"/>
              </a:ext>
            </a:extLst>
          </p:cNvPr>
          <p:cNvSpPr/>
          <p:nvPr/>
        </p:nvSpPr>
        <p:spPr>
          <a:xfrm>
            <a:off x="3552248" y="1765863"/>
            <a:ext cx="157655" cy="15330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3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C 0.04297 0.03889 0.08607 0.07801 0.13893 0.09584 C 0.19206 0.11366 0.28711 0.10533 0.31745 0.10718 C 0.34779 0.10903 0.32083 0.10718 0.32083 0.10741 L 0.32083 0.10718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43 -0.01274 0.10885 -0.02547 0.05781 -0.0338 C 0.00677 -0.0419 -0.25859 -0.05579 -0.30599 -0.04908 C -0.35339 -0.04237 -0.26732 -0.00278 -0.22669 0.00625 C -0.18607 0.01527 -0.08698 0.00578 -0.06198 0.00463 " pathEditMode="relative" ptsTypes="AAA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694 -0.07292 0.1388 -0.1456 0.19935 -0.18796 C 0.2599 -0.23009 0.31146 -0.2419 0.36315 -0.25347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126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36 0.0037 0.03659 0.00741 0.05911 0.00417 C 0.08164 0.00069 0.18607 -0.01065 0.13529 -0.02014 C 0.08451 -0.02963 -0.19206 -0.05764 -0.24544 -0.05255 C -0.29883 -0.04746 -0.21589 0 -0.18516 0.01018 C -0.15456 0.02037 -0.10794 0.01435 -0.06133 0.0081 " pathEditMode="relative" ptsTypes="AAAAAA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58333E-6 -4.44444E-6 C 0.07682 0.04468 0.15377 0.08936 0.22369 0.10787 C 0.29349 0.12593 0.38528 0.10857 0.41901 0.10973 " pathEditMode="relative" rAng="0" ptsTypes="AAA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581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33 0.0081 C -0.01211 0.00834 0.03711 0.0088 0.07161 0.00394 C 0.10599 -0.00069 0.19791 -0.01111 0.14544 -0.02014 C 0.09297 -0.0294 -0.18763 -0.05393 -0.2431 -0.05046 C -0.29857 -0.04722 -0.20795 -0.01018 -0.1875 -1.85185E-6 C -0.16706 0.01019 -0.14375 0.01019 -0.12045 0.01019 " pathEditMode="relative" rAng="0" ptsTypes="AAAAAA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25E-7 -4.44444E-6 C 0.07773 0.04723 0.15547 0.09445 0.22617 0.11389 C 0.29674 0.13311 0.38958 0.11482 0.42357 0.11598 " pathEditMode="relative" rAng="0" ptsTypes="AAA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613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4 0.01018 C -0.05026 0.00972 0.02032 0.00926 0.06368 0.00417 C 0.10704 -0.00093 0.19245 -0.01134 0.13972 -0.01991 C 0.08685 -0.02871 -0.19348 -0.05232 -0.25338 -0.04838 C -0.31315 -0.04421 -0.23072 -0.00648 -0.21927 0.00417 C -0.20794 0.01504 -0.19674 0.01574 -0.18515 0.01643 " pathEditMode="relative" rAng="0" ptsTypes="AAAAAA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3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6.25E-7 -4.44444E-6 C 0.07774 0.04723 0.1556 0.09445 0.22617 0.11389 C 0.29675 0.13311 0.38958 0.11482 0.4237 0.11598 " pathEditMode="relative" rAng="0" ptsTypes="AAA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613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18" grpId="0" animBg="1"/>
      <p:bldP spid="18" grpId="1" animBg="1"/>
      <p:bldP spid="28" grpId="0" animBg="1"/>
      <p:bldP spid="28" grpId="1" animBg="1"/>
      <p:bldP spid="31" grpId="0"/>
      <p:bldP spid="34" grpId="0" animBg="1"/>
      <p:bldP spid="34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/>
      <p:bldP spid="47" grpId="1"/>
      <p:bldP spid="14" grpId="0" animBg="1"/>
      <p:bldP spid="14" grpId="1" animBg="1"/>
      <p:bldP spid="14" grpId="2" animBg="1"/>
      <p:bldP spid="48" grpId="0" animBg="1"/>
      <p:bldP spid="48" grpId="1" animBg="1"/>
      <p:bldP spid="49" grpId="0"/>
      <p:bldP spid="49" grpId="1"/>
      <p:bldP spid="50" grpId="0"/>
      <p:bldP spid="50" grpId="1"/>
      <p:bldP spid="42" grpId="0" animBg="1"/>
      <p:bldP spid="42" grpId="1" animBg="1"/>
      <p:bldP spid="42" grpId="2" animBg="1"/>
      <p:bldP spid="42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34CBA-CDA6-A449-A22D-1248F7B24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16</a:t>
            </a:fld>
            <a:endParaRPr lang="en-US"/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F0533727-D656-6C44-B9BB-43FF92BD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Policy support</a:t>
            </a: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DB550CC1-9970-D14F-9746-665CC49F309D}"/>
              </a:ext>
            </a:extLst>
          </p:cNvPr>
          <p:cNvSpPr txBox="1">
            <a:spLocks/>
          </p:cNvSpPr>
          <p:nvPr/>
        </p:nvSpPr>
        <p:spPr>
          <a:xfrm>
            <a:off x="685800" y="1622855"/>
            <a:ext cx="10515600" cy="470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5"/>
                </a:solidFill>
              </a:rPr>
              <a:t>Starvation-freedom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600" dirty="0"/>
              <a:t>The requests are in a FCFS queue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5"/>
                </a:solidFill>
              </a:rPr>
              <a:t>Service differentiation with priority</a:t>
            </a:r>
            <a:r>
              <a:rPr lang="en-US" sz="3200" b="1" dirty="0"/>
              <a:t>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600" dirty="0"/>
              <a:t>One priority per stage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600" dirty="0"/>
              <a:t>Low-priority can be offloaded to the lock servers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5"/>
                </a:solidFill>
              </a:rPr>
              <a:t>Performance Isolation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600" dirty="0"/>
              <a:t>A rate limiter is implemented to enforce a quota for each tena</a:t>
            </a:r>
            <a:r>
              <a:rPr lang="en-US" sz="2800" dirty="0"/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24377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17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</a:t>
            </a:r>
          </a:p>
        </p:txBody>
      </p:sp>
      <p:sp>
        <p:nvSpPr>
          <p:cNvPr id="22" name="Title 41">
            <a:extLst>
              <a:ext uri="{FF2B5EF4-FFF2-40B4-BE49-F238E27FC236}">
                <a16:creationId xmlns:a16="http://schemas.microsoft.com/office/drawing/2014/main" id="{AEE1D7C0-7FA8-4E4E-8EE3-A40270562077}"/>
              </a:ext>
            </a:extLst>
          </p:cNvPr>
          <p:cNvSpPr txBox="1">
            <a:spLocks/>
          </p:cNvSpPr>
          <p:nvPr/>
        </p:nvSpPr>
        <p:spPr>
          <a:xfrm>
            <a:off x="685800" y="1622855"/>
            <a:ext cx="10515600" cy="470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514350" indent="-51435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5"/>
                </a:solidFill>
              </a:rPr>
              <a:t>Testbed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6.5 </a:t>
            </a:r>
            <a:r>
              <a:rPr lang="en-US" sz="2800" dirty="0" err="1"/>
              <a:t>Tbps</a:t>
            </a:r>
            <a:r>
              <a:rPr lang="en-US" sz="2800" dirty="0"/>
              <a:t> Barefoot Tofino switch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12 servers with an 8-core CPU and a 40G NIC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5"/>
                </a:solidFill>
              </a:rPr>
              <a:t>Comparison</a:t>
            </a:r>
            <a:r>
              <a:rPr lang="en-US" sz="3200" b="1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DSLR, </a:t>
            </a:r>
            <a:r>
              <a:rPr lang="en-US" sz="2600" dirty="0" err="1"/>
              <a:t>DrTM</a:t>
            </a:r>
            <a:r>
              <a:rPr lang="en-US" sz="2600" dirty="0"/>
              <a:t> (RDMA based)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NetChain</a:t>
            </a:r>
            <a:r>
              <a:rPr lang="en-US" sz="2600" dirty="0"/>
              <a:t> (Programmable Switch)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5"/>
                </a:solidFill>
              </a:rPr>
              <a:t>Workload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Microbenchmark (simple lock requests)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TPC-C with 1/10 warehouse per node</a:t>
            </a:r>
          </a:p>
        </p:txBody>
      </p:sp>
    </p:spTree>
    <p:extLst>
      <p:ext uri="{BB962C8B-B14F-4D97-AF65-F5344CB8AC3E}">
        <p14:creationId xmlns:p14="http://schemas.microsoft.com/office/powerpoint/2010/main" val="36968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18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</a:t>
            </a:r>
          </a:p>
        </p:txBody>
      </p:sp>
      <p:sp>
        <p:nvSpPr>
          <p:cNvPr id="18" name="Title 41">
            <a:extLst>
              <a:ext uri="{FF2B5EF4-FFF2-40B4-BE49-F238E27FC236}">
                <a16:creationId xmlns:a16="http://schemas.microsoft.com/office/drawing/2014/main" id="{B56FD022-7ED0-5D47-B1EF-C5F1F6B02B8A}"/>
              </a:ext>
            </a:extLst>
          </p:cNvPr>
          <p:cNvSpPr txBox="1">
            <a:spLocks/>
          </p:cNvSpPr>
          <p:nvPr/>
        </p:nvSpPr>
        <p:spPr>
          <a:xfrm>
            <a:off x="741218" y="1746107"/>
            <a:ext cx="9507682" cy="3873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How </a:t>
            </a:r>
            <a:r>
              <a:rPr lang="en-US" sz="2400" b="1" dirty="0">
                <a:solidFill>
                  <a:schemeClr val="accent4"/>
                </a:solidFill>
              </a:rPr>
              <a:t>fast</a:t>
            </a:r>
            <a:r>
              <a:rPr lang="en-US" sz="2400" dirty="0"/>
              <a:t> can </a:t>
            </a:r>
            <a:r>
              <a:rPr lang="en-US" sz="2400" dirty="0" err="1"/>
              <a:t>NetLock</a:t>
            </a:r>
            <a:r>
              <a:rPr lang="en-US" sz="2400" dirty="0"/>
              <a:t> process lock requests?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What’s the </a:t>
            </a:r>
            <a:r>
              <a:rPr lang="en-US" sz="2400" b="1" dirty="0">
                <a:solidFill>
                  <a:schemeClr val="accent4"/>
                </a:solidFill>
              </a:rPr>
              <a:t>benefit</a:t>
            </a:r>
            <a:r>
              <a:rPr lang="en-US" sz="2400" dirty="0"/>
              <a:t> of </a:t>
            </a:r>
            <a:r>
              <a:rPr lang="en-US" sz="2400" dirty="0" err="1"/>
              <a:t>NetLock</a:t>
            </a:r>
            <a:r>
              <a:rPr lang="en-US" sz="2400" dirty="0"/>
              <a:t> on transaction performance over existing solutions?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Can </a:t>
            </a:r>
            <a:r>
              <a:rPr lang="en-US" sz="2400" dirty="0" err="1"/>
              <a:t>NetLock</a:t>
            </a:r>
            <a:r>
              <a:rPr lang="en-US" sz="2400" dirty="0"/>
              <a:t> provide flexible </a:t>
            </a:r>
            <a:r>
              <a:rPr lang="en-US" sz="2400" b="1" dirty="0">
                <a:solidFill>
                  <a:schemeClr val="accent4"/>
                </a:solidFill>
              </a:rPr>
              <a:t>policy support</a:t>
            </a:r>
            <a:r>
              <a:rPr lang="en-US" sz="2400" dirty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How’s does </a:t>
            </a:r>
            <a:r>
              <a:rPr lang="en-US" sz="2400" dirty="0" err="1"/>
              <a:t>NetLock</a:t>
            </a:r>
            <a:r>
              <a:rPr lang="en-US" sz="2400" dirty="0"/>
              <a:t> handle </a:t>
            </a:r>
            <a:r>
              <a:rPr lang="en-US" sz="2400" b="1" dirty="0">
                <a:solidFill>
                  <a:schemeClr val="accent4"/>
                </a:solidFill>
              </a:rPr>
              <a:t>failures</a:t>
            </a:r>
            <a:r>
              <a:rPr lang="en-US" sz="2400" dirty="0"/>
              <a:t>?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56621B2-0E70-A54D-A5B9-B713CC1013C2}"/>
              </a:ext>
            </a:extLst>
          </p:cNvPr>
          <p:cNvSpPr/>
          <p:nvPr/>
        </p:nvSpPr>
        <p:spPr>
          <a:xfrm>
            <a:off x="10145505" y="2546208"/>
            <a:ext cx="273114" cy="188291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F5992-5CD3-2548-9E00-EE7A5C30E47E}"/>
              </a:ext>
            </a:extLst>
          </p:cNvPr>
          <p:cNvSpPr txBox="1"/>
          <p:nvPr/>
        </p:nvSpPr>
        <p:spPr>
          <a:xfrm>
            <a:off x="10370994" y="3250554"/>
            <a:ext cx="16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This talk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0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B9FB57-DD6C-314A-BCA8-FF200EC82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757" y="4676394"/>
            <a:ext cx="2746050" cy="1575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Increasing demand of database services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4B91BC-F47F-D74D-8029-575A63C60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2995622"/>
            <a:ext cx="2540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AA2030-1E2D-E547-9BBA-A04B7CC4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266" y="4398076"/>
            <a:ext cx="2102263" cy="1694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E2F9D1-9F99-474A-A66E-00FAF4682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854" y="4728704"/>
            <a:ext cx="2515174" cy="1147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561195-0748-D347-94F7-B63782485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106" y="3469098"/>
            <a:ext cx="1049968" cy="1199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C6F638-0734-8040-878D-4613D7A8A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0944" y="3316692"/>
            <a:ext cx="1481169" cy="1081384"/>
          </a:xfrm>
          <a:prstGeom prst="rect">
            <a:avLst/>
          </a:prstGeom>
        </p:spPr>
      </p:pic>
      <p:sp>
        <p:nvSpPr>
          <p:cNvPr id="19" name="Title 41">
            <a:extLst>
              <a:ext uri="{FF2B5EF4-FFF2-40B4-BE49-F238E27FC236}">
                <a16:creationId xmlns:a16="http://schemas.microsoft.com/office/drawing/2014/main" id="{EE955587-BAD6-1748-A8F4-1FE7E22ABB21}"/>
              </a:ext>
            </a:extLst>
          </p:cNvPr>
          <p:cNvSpPr txBox="1">
            <a:spLocks/>
          </p:cNvSpPr>
          <p:nvPr/>
        </p:nvSpPr>
        <p:spPr>
          <a:xfrm>
            <a:off x="258181" y="1210456"/>
            <a:ext cx="12242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altLang="zh-CN" sz="3200" b="1" dirty="0">
                <a:solidFill>
                  <a:schemeClr val="accent4"/>
                </a:solidFill>
              </a:rPr>
              <a:t>Lock</a:t>
            </a:r>
            <a:r>
              <a:rPr lang="zh-CN" altLang="en-US" sz="3200" b="1" dirty="0">
                <a:solidFill>
                  <a:schemeClr val="accent4"/>
                </a:solidFill>
              </a:rPr>
              <a:t> </a:t>
            </a:r>
            <a:r>
              <a:rPr lang="en-US" altLang="zh-CN" sz="3200" b="1" dirty="0">
                <a:solidFill>
                  <a:schemeClr val="accent4"/>
                </a:solidFill>
              </a:rPr>
              <a:t>managers </a:t>
            </a:r>
            <a:r>
              <a:rPr lang="en-US" altLang="zh-CN" sz="3200" dirty="0"/>
              <a:t>are a</a:t>
            </a:r>
            <a:r>
              <a:rPr lang="zh-CN" altLang="en-US" sz="3200" dirty="0"/>
              <a:t> </a:t>
            </a:r>
            <a:r>
              <a:rPr lang="en-US" altLang="zh-CN" sz="3200" dirty="0"/>
              <a:t>critical</a:t>
            </a:r>
            <a:r>
              <a:rPr lang="zh-CN" altLang="en-US" sz="3200" dirty="0"/>
              <a:t> </a:t>
            </a:r>
            <a:r>
              <a:rPr lang="en-US" altLang="zh-CN" sz="3200" dirty="0"/>
              <a:t>building</a:t>
            </a:r>
            <a:r>
              <a:rPr lang="zh-CN" altLang="en-US" sz="3200" dirty="0"/>
              <a:t> </a:t>
            </a:r>
            <a:r>
              <a:rPr lang="en-US" altLang="zh-CN" sz="3200" dirty="0"/>
              <a:t>block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cloud</a:t>
            </a:r>
            <a:r>
              <a:rPr lang="zh-CN" altLang="en-US" sz="3200" dirty="0"/>
              <a:t> </a:t>
            </a:r>
            <a:r>
              <a:rPr lang="en-US" altLang="zh-CN" sz="3200" dirty="0"/>
              <a:t>databases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521D22-FEE2-DB44-8EBA-194A58E8F1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0715" y="3331003"/>
            <a:ext cx="1523999" cy="152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9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19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Evaluation: Microbenchmark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5DFD14-F2D3-F743-B3BB-C1A3F2993F3D}"/>
              </a:ext>
            </a:extLst>
          </p:cNvPr>
          <p:cNvSpPr/>
          <p:nvPr/>
        </p:nvSpPr>
        <p:spPr>
          <a:xfrm>
            <a:off x="1634836" y="5809516"/>
            <a:ext cx="9531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b="1" dirty="0"/>
              <a:t>12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servers cannot saturate the switch which is able to process </a:t>
            </a:r>
            <a:r>
              <a:rPr lang="en-US" altLang="zh-CN" sz="2400" b="1" dirty="0">
                <a:solidFill>
                  <a:schemeClr val="accent4"/>
                </a:solidFill>
              </a:rPr>
              <a:t>billions of packets</a:t>
            </a:r>
            <a:r>
              <a:rPr lang="en-US" altLang="zh-CN" sz="2400" b="1" dirty="0"/>
              <a:t> per second.</a:t>
            </a: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10360C-2DC6-114C-A37A-08D788230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76" y="2142796"/>
            <a:ext cx="4009496" cy="3678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0D4BD-57C0-DA4F-818A-7A68A6A9D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090992"/>
            <a:ext cx="4009496" cy="3781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7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20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Evaluation: Transaction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05E44-2D54-E44A-91AD-31590534B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08" y="2090300"/>
            <a:ext cx="10307183" cy="36731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F137D-8E21-6744-84A8-168CC8F3DCD7}"/>
              </a:ext>
            </a:extLst>
          </p:cNvPr>
          <p:cNvSpPr/>
          <p:nvPr/>
        </p:nvSpPr>
        <p:spPr>
          <a:xfrm>
            <a:off x="704762" y="5876846"/>
            <a:ext cx="11008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b="1" dirty="0" err="1"/>
              <a:t>NetLock</a:t>
            </a:r>
            <a:r>
              <a:rPr lang="en-US" altLang="zh-CN" sz="2400" b="1" dirty="0"/>
              <a:t> improves the throughput by </a:t>
            </a:r>
            <a:r>
              <a:rPr lang="en-US" altLang="zh-CN" sz="2400" b="1" dirty="0">
                <a:solidFill>
                  <a:schemeClr val="accent4"/>
                </a:solidFill>
              </a:rPr>
              <a:t>14.0-18.4x</a:t>
            </a:r>
            <a:r>
              <a:rPr lang="en-US" altLang="zh-CN" sz="2400" b="1" dirty="0"/>
              <a:t> compared with DSLR.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7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15DC9-92C2-2747-9162-E373C4BD7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29" y="2061436"/>
            <a:ext cx="10202141" cy="36229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A2B19F-7D52-3D4D-AA85-D4C6AA5B7AB5}"/>
              </a:ext>
            </a:extLst>
          </p:cNvPr>
          <p:cNvSpPr/>
          <p:nvPr/>
        </p:nvSpPr>
        <p:spPr>
          <a:xfrm>
            <a:off x="817582" y="5831032"/>
            <a:ext cx="1034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b="1" dirty="0" err="1"/>
              <a:t>NetLock</a:t>
            </a:r>
            <a:r>
              <a:rPr lang="en-US" altLang="zh-CN" sz="2400" b="1" dirty="0"/>
              <a:t> also reduces the latency by </a:t>
            </a:r>
            <a:r>
              <a:rPr lang="en-US" altLang="zh-CN" sz="2400" b="1" dirty="0">
                <a:solidFill>
                  <a:schemeClr val="accent4"/>
                </a:solidFill>
              </a:rPr>
              <a:t>4.7-20.3x</a:t>
            </a:r>
            <a:r>
              <a:rPr lang="en-US" altLang="zh-CN" sz="2400" b="1" dirty="0"/>
              <a:t> compared with DSLR.</a:t>
            </a:r>
            <a:endParaRPr lang="en-US" sz="2400" b="1" dirty="0"/>
          </a:p>
        </p:txBody>
      </p:sp>
      <p:sp>
        <p:nvSpPr>
          <p:cNvPr id="9" name="Title 41">
            <a:extLst>
              <a:ext uri="{FF2B5EF4-FFF2-40B4-BE49-F238E27FC236}">
                <a16:creationId xmlns:a16="http://schemas.microsoft.com/office/drawing/2014/main" id="{ECC7DFC5-ECA3-4149-8113-287319BE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Evaluation: Transaction performance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3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22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Evaluation: Service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9DEED-685C-394E-8025-C4BB0EC54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" y="1895475"/>
            <a:ext cx="4660484" cy="1762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49378-03EB-FA41-8F92-892D5DF8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18" y="4330843"/>
            <a:ext cx="4660484" cy="1780519"/>
          </a:xfrm>
          <a:prstGeom prst="rect">
            <a:avLst/>
          </a:prstGeom>
        </p:spPr>
      </p:pic>
      <p:sp>
        <p:nvSpPr>
          <p:cNvPr id="12" name="Title 41">
            <a:extLst>
              <a:ext uri="{FF2B5EF4-FFF2-40B4-BE49-F238E27FC236}">
                <a16:creationId xmlns:a16="http://schemas.microsoft.com/office/drawing/2014/main" id="{AA4ACE7E-B41D-3144-BC5E-3FE91F82AB06}"/>
              </a:ext>
            </a:extLst>
          </p:cNvPr>
          <p:cNvSpPr txBox="1">
            <a:spLocks/>
          </p:cNvSpPr>
          <p:nvPr/>
        </p:nvSpPr>
        <p:spPr>
          <a:xfrm>
            <a:off x="6096000" y="2200274"/>
            <a:ext cx="504825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2400" dirty="0"/>
              <a:t>Two clients get similar throughput regardless of priority </a:t>
            </a:r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D66C01B3-E1A3-784C-B612-7D8A7DE8B77D}"/>
              </a:ext>
            </a:extLst>
          </p:cNvPr>
          <p:cNvSpPr txBox="1">
            <a:spLocks/>
          </p:cNvSpPr>
          <p:nvPr/>
        </p:nvSpPr>
        <p:spPr>
          <a:xfrm>
            <a:off x="6096000" y="4535631"/>
            <a:ext cx="504825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2400" dirty="0"/>
              <a:t>High priority client gets much higher throughput</a:t>
            </a:r>
          </a:p>
        </p:txBody>
      </p:sp>
    </p:spTree>
    <p:extLst>
      <p:ext uri="{BB962C8B-B14F-4D97-AF65-F5344CB8AC3E}">
        <p14:creationId xmlns:p14="http://schemas.microsoft.com/office/powerpoint/2010/main" val="6122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23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Evaluation: Performance isolation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A355F-B6F7-614B-931E-22F7759DE544}"/>
              </a:ext>
            </a:extLst>
          </p:cNvPr>
          <p:cNvSpPr txBox="1"/>
          <p:nvPr/>
        </p:nvSpPr>
        <p:spPr>
          <a:xfrm>
            <a:off x="2372592" y="2096802"/>
            <a:ext cx="241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Tenant 1 has 7 clients</a:t>
            </a:r>
          </a:p>
          <a:p>
            <a:r>
              <a:rPr lang="en-US" dirty="0"/>
              <a:t>Tenant 2 has 3 clients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024CE-A1CE-9A4E-9D95-B9187D0E5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92" y="2220377"/>
            <a:ext cx="381000" cy="16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9706D-7F62-CB4E-B884-693AC51E5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83" y="2484577"/>
            <a:ext cx="393700" cy="177800"/>
          </a:xfrm>
          <a:prstGeom prst="rect">
            <a:avLst/>
          </a:prstGeom>
        </p:spPr>
      </p:pic>
      <p:sp>
        <p:nvSpPr>
          <p:cNvPr id="11" name="Title 41">
            <a:extLst>
              <a:ext uri="{FF2B5EF4-FFF2-40B4-BE49-F238E27FC236}">
                <a16:creationId xmlns:a16="http://schemas.microsoft.com/office/drawing/2014/main" id="{B76139D9-F2B0-6F4E-991C-2E7389008003}"/>
              </a:ext>
            </a:extLst>
          </p:cNvPr>
          <p:cNvSpPr txBox="1">
            <a:spLocks/>
          </p:cNvSpPr>
          <p:nvPr/>
        </p:nvSpPr>
        <p:spPr>
          <a:xfrm>
            <a:off x="5612489" y="3109912"/>
            <a:ext cx="5922936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2400" dirty="0"/>
              <a:t>After enforcing isolation, two tenants get similar throughput.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61597-3D49-F243-92CD-F85A63FB5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17" y="2853884"/>
            <a:ext cx="4784629" cy="27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24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Conclusion</a:t>
            </a:r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057831DC-71BF-D744-9F2A-6C3749AC6CB4}"/>
              </a:ext>
            </a:extLst>
          </p:cNvPr>
          <p:cNvSpPr txBox="1">
            <a:spLocks/>
          </p:cNvSpPr>
          <p:nvPr/>
        </p:nvSpPr>
        <p:spPr>
          <a:xfrm>
            <a:off x="838200" y="1493860"/>
            <a:ext cx="11178092" cy="4297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/>
              <a:t>NetLock</a:t>
            </a:r>
            <a:r>
              <a:rPr lang="en-US" sz="3200" dirty="0"/>
              <a:t> is a </a:t>
            </a:r>
            <a:r>
              <a:rPr lang="en-US" sz="3200" b="1" dirty="0">
                <a:solidFill>
                  <a:schemeClr val="accent5"/>
                </a:solidFill>
              </a:rPr>
              <a:t>centralized</a:t>
            </a:r>
            <a:r>
              <a:rPr lang="en-US" sz="3200" dirty="0"/>
              <a:t> lock manager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/>
              <a:t>Co-design </a:t>
            </a:r>
            <a:r>
              <a:rPr lang="en-US" sz="3200" b="1" dirty="0">
                <a:solidFill>
                  <a:schemeClr val="accent5"/>
                </a:solidFill>
              </a:rPr>
              <a:t>programmable switches</a:t>
            </a:r>
            <a:r>
              <a:rPr lang="en-US" sz="3200" dirty="0"/>
              <a:t> and servers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/>
              <a:t>Provide</a:t>
            </a:r>
            <a:r>
              <a:rPr lang="en-US" sz="3200" b="1" dirty="0">
                <a:solidFill>
                  <a:schemeClr val="accent5"/>
                </a:solidFill>
              </a:rPr>
              <a:t> high performance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chemeClr val="accent5"/>
                </a:solidFill>
              </a:rPr>
              <a:t>flexible policy support </a:t>
            </a:r>
          </a:p>
        </p:txBody>
      </p:sp>
    </p:spTree>
    <p:extLst>
      <p:ext uri="{BB962C8B-B14F-4D97-AF65-F5344CB8AC3E}">
        <p14:creationId xmlns:p14="http://schemas.microsoft.com/office/powerpoint/2010/main" val="10981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25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610100" y="2766218"/>
            <a:ext cx="2829791" cy="1325563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11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8BF1DC9-F54D-7846-9C80-9F801CAE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58" y="2934858"/>
            <a:ext cx="655858" cy="14560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The lifetime a transaction</a:t>
            </a:r>
            <a:endParaRPr lang="en-US" sz="3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43A415-1C46-4849-9F9E-E3BEF9F03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113" y="3084533"/>
            <a:ext cx="1079605" cy="12955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DD1BB2-AD8A-3A4D-A7E6-EC9074CF39D3}"/>
              </a:ext>
            </a:extLst>
          </p:cNvPr>
          <p:cNvSpPr txBox="1"/>
          <p:nvPr/>
        </p:nvSpPr>
        <p:spPr>
          <a:xfrm>
            <a:off x="941597" y="443973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Lock Manager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4734BD6-0272-8945-8D7A-6BB5BFA5E10C}"/>
              </a:ext>
            </a:extLst>
          </p:cNvPr>
          <p:cNvSpPr/>
          <p:nvPr/>
        </p:nvSpPr>
        <p:spPr>
          <a:xfrm>
            <a:off x="171127" y="1759372"/>
            <a:ext cx="2025536" cy="715089"/>
          </a:xfrm>
          <a:prstGeom prst="wedgeRoundRectCallout">
            <a:avLst>
              <a:gd name="adj1" fmla="val -33993"/>
              <a:gd name="adj2" fmla="val 1124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Can I read/write that resource?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4805B5B6-3E88-2840-9C74-630702991964}"/>
              </a:ext>
            </a:extLst>
          </p:cNvPr>
          <p:cNvSpPr/>
          <p:nvPr/>
        </p:nvSpPr>
        <p:spPr>
          <a:xfrm>
            <a:off x="2020090" y="2527012"/>
            <a:ext cx="1947315" cy="408623"/>
          </a:xfrm>
          <a:prstGeom prst="wedgeRoundRectCallout">
            <a:avLst>
              <a:gd name="adj1" fmla="val -48085"/>
              <a:gd name="adj2" fmla="val 1196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Let me check…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1E7F9-B818-8241-BFE5-FDCD2CD799E5}"/>
              </a:ext>
            </a:extLst>
          </p:cNvPr>
          <p:cNvSpPr/>
          <p:nvPr/>
        </p:nvSpPr>
        <p:spPr>
          <a:xfrm>
            <a:off x="63060" y="1534510"/>
            <a:ext cx="4046485" cy="35945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7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3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The lifetime a transaction</a:t>
            </a:r>
            <a:endParaRPr lang="en-US" sz="3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EC95-FF30-B843-99A7-0EB7ACEF6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34" y="2983730"/>
            <a:ext cx="1806199" cy="1358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8AD02-5F82-7343-ABFF-89374B15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13" y="2983730"/>
            <a:ext cx="1811016" cy="1358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3A415-1C46-4849-9F9E-E3BEF9F03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113" y="3084533"/>
            <a:ext cx="1079605" cy="12955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DD1BB2-AD8A-3A4D-A7E6-EC9074CF39D3}"/>
              </a:ext>
            </a:extLst>
          </p:cNvPr>
          <p:cNvSpPr txBox="1"/>
          <p:nvPr/>
        </p:nvSpPr>
        <p:spPr>
          <a:xfrm>
            <a:off x="941597" y="443973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Lock Manager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DC114B-7DE7-784D-B539-AD72ACF18320}"/>
              </a:ext>
            </a:extLst>
          </p:cNvPr>
          <p:cNvSpPr txBox="1"/>
          <p:nvPr/>
        </p:nvSpPr>
        <p:spPr>
          <a:xfrm>
            <a:off x="4909308" y="4439736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B15C0E-2123-E04C-BDE8-5AAE540E6D87}"/>
              </a:ext>
            </a:extLst>
          </p:cNvPr>
          <p:cNvSpPr txBox="1"/>
          <p:nvPr/>
        </p:nvSpPr>
        <p:spPr>
          <a:xfrm>
            <a:off x="6977097" y="4439736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E787F-BD71-CA46-8E12-9BED0DDC9819}"/>
              </a:ext>
            </a:extLst>
          </p:cNvPr>
          <p:cNvSpPr/>
          <p:nvPr/>
        </p:nvSpPr>
        <p:spPr>
          <a:xfrm>
            <a:off x="4204122" y="2585544"/>
            <a:ext cx="4246195" cy="25435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4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The lifetime a transaction</a:t>
            </a:r>
            <a:endParaRPr lang="en-US" sz="3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EC95-FF30-B843-99A7-0EB7ACEF6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934" y="2983730"/>
            <a:ext cx="1806199" cy="1358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8AD02-5F82-7343-ABFF-89374B158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413" y="2983730"/>
            <a:ext cx="1811016" cy="1358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3A415-1C46-4849-9F9E-E3BEF9F03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113" y="3084533"/>
            <a:ext cx="1079605" cy="12955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DD1BB2-AD8A-3A4D-A7E6-EC9074CF39D3}"/>
              </a:ext>
            </a:extLst>
          </p:cNvPr>
          <p:cNvSpPr txBox="1"/>
          <p:nvPr/>
        </p:nvSpPr>
        <p:spPr>
          <a:xfrm>
            <a:off x="941597" y="443973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Lock Manager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DC114B-7DE7-784D-B539-AD72ACF18320}"/>
              </a:ext>
            </a:extLst>
          </p:cNvPr>
          <p:cNvSpPr txBox="1"/>
          <p:nvPr/>
        </p:nvSpPr>
        <p:spPr>
          <a:xfrm>
            <a:off x="4909308" y="4439736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B15C0E-2123-E04C-BDE8-5AAE540E6D87}"/>
              </a:ext>
            </a:extLst>
          </p:cNvPr>
          <p:cNvSpPr txBox="1"/>
          <p:nvPr/>
        </p:nvSpPr>
        <p:spPr>
          <a:xfrm>
            <a:off x="6977097" y="4439736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4805B5B6-3E88-2840-9C74-630702991964}"/>
              </a:ext>
            </a:extLst>
          </p:cNvPr>
          <p:cNvSpPr/>
          <p:nvPr/>
        </p:nvSpPr>
        <p:spPr>
          <a:xfrm>
            <a:off x="2020090" y="2527012"/>
            <a:ext cx="1947315" cy="408623"/>
          </a:xfrm>
          <a:prstGeom prst="wedgeRoundRectCallout">
            <a:avLst>
              <a:gd name="adj1" fmla="val -48085"/>
              <a:gd name="adj2" fmla="val 1196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Ok, I’ll release it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2028C0-5C36-1241-B4EF-F71090E82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202" y="3389528"/>
            <a:ext cx="655858" cy="1456006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5A9BE18A-462A-8840-9DDE-FD682DB996A8}"/>
              </a:ext>
            </a:extLst>
          </p:cNvPr>
          <p:cNvSpPr/>
          <p:nvPr/>
        </p:nvSpPr>
        <p:spPr>
          <a:xfrm>
            <a:off x="9139434" y="2239170"/>
            <a:ext cx="2025536" cy="715089"/>
          </a:xfrm>
          <a:prstGeom prst="wedgeRoundRectCallout">
            <a:avLst>
              <a:gd name="adj1" fmla="val 13227"/>
              <a:gd name="adj2" fmla="val 1139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I’m done with the resource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DDD63C-F919-224B-B8C0-5C9B71AE4E66}"/>
              </a:ext>
            </a:extLst>
          </p:cNvPr>
          <p:cNvSpPr/>
          <p:nvPr/>
        </p:nvSpPr>
        <p:spPr>
          <a:xfrm>
            <a:off x="8809881" y="2020652"/>
            <a:ext cx="2743200" cy="31103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0330A78-E1B2-9D4E-ACE4-6C8FA7CAA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13" y="3084533"/>
            <a:ext cx="1079605" cy="12955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5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The lifetime a transaction</a:t>
            </a:r>
            <a:endParaRPr lang="en-US" sz="3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B45-E04A-E745-905F-D1A9678B0BED}"/>
              </a:ext>
            </a:extLst>
          </p:cNvPr>
          <p:cNvSpPr txBox="1"/>
          <p:nvPr/>
        </p:nvSpPr>
        <p:spPr>
          <a:xfrm>
            <a:off x="3687780" y="1739476"/>
            <a:ext cx="54152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In-memory database, RDMA networks</a:t>
            </a:r>
          </a:p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FaRM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[SOSP’15], 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DrTM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[SOSP’15])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AF916F-0755-AC40-98D4-100322B10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934" y="2983730"/>
            <a:ext cx="1806199" cy="1358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758BB5-F9EC-4B49-B892-3881517AF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413" y="2983730"/>
            <a:ext cx="1811016" cy="13582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EA95C1D-ECF7-B347-B5D4-3DA0043474D7}"/>
              </a:ext>
            </a:extLst>
          </p:cNvPr>
          <p:cNvSpPr txBox="1"/>
          <p:nvPr/>
        </p:nvSpPr>
        <p:spPr>
          <a:xfrm>
            <a:off x="941597" y="443973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Lock Manager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CF7E44-290C-274B-90F5-639122DF9C38}"/>
              </a:ext>
            </a:extLst>
          </p:cNvPr>
          <p:cNvSpPr txBox="1"/>
          <p:nvPr/>
        </p:nvSpPr>
        <p:spPr>
          <a:xfrm>
            <a:off x="4909308" y="4439736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Read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799E9-66D0-DD43-82E2-CB6794CC87CD}"/>
              </a:ext>
            </a:extLst>
          </p:cNvPr>
          <p:cNvSpPr txBox="1"/>
          <p:nvPr/>
        </p:nvSpPr>
        <p:spPr>
          <a:xfrm>
            <a:off x="6977097" y="4439736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8F0E839-7CC7-7E41-B408-9C1B3B764D07}"/>
              </a:ext>
            </a:extLst>
          </p:cNvPr>
          <p:cNvSpPr/>
          <p:nvPr/>
        </p:nvSpPr>
        <p:spPr>
          <a:xfrm>
            <a:off x="8582014" y="2189713"/>
            <a:ext cx="3270572" cy="1123712"/>
          </a:xfrm>
          <a:prstGeom prst="wedgeRoundRectCallout">
            <a:avLst>
              <a:gd name="adj1" fmla="val -80912"/>
              <a:gd name="adj2" fmla="val 632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 can read/write very fast now. </a:t>
            </a:r>
            <a:r>
              <a:rPr lang="en-US" sz="2000" b="1" dirty="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rPr>
              <a:t>Can the LM be faster?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11077-4D16-9248-BB18-A73DCB798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113" y="2956927"/>
            <a:ext cx="1079605" cy="1550737"/>
          </a:xfrm>
          <a:prstGeom prst="rect">
            <a:avLst/>
          </a:prstGeo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DC48D35-3183-3F46-898F-8A56B2354309}"/>
              </a:ext>
            </a:extLst>
          </p:cNvPr>
          <p:cNvSpPr/>
          <p:nvPr/>
        </p:nvSpPr>
        <p:spPr>
          <a:xfrm>
            <a:off x="1772914" y="2166273"/>
            <a:ext cx="2540001" cy="442674"/>
          </a:xfrm>
          <a:prstGeom prst="wedgeRoundRectCallout">
            <a:avLst>
              <a:gd name="adj1" fmla="val -36974"/>
              <a:gd name="adj2" fmla="val 1463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 will …….. 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6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Performance and policy support</a:t>
            </a:r>
            <a:endParaRPr lang="en-US" sz="3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B8FF5-31D9-3148-BDEF-017DBCE7F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3" y="5113194"/>
            <a:ext cx="1347584" cy="1519032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01584854-B5F9-BD4E-A770-3F950BAD5A25}"/>
              </a:ext>
            </a:extLst>
          </p:cNvPr>
          <p:cNvSpPr/>
          <p:nvPr/>
        </p:nvSpPr>
        <p:spPr>
          <a:xfrm>
            <a:off x="344689" y="3935559"/>
            <a:ext cx="3742460" cy="1177635"/>
          </a:xfrm>
          <a:prstGeom prst="cloudCallout">
            <a:avLst>
              <a:gd name="adj1" fmla="val -32541"/>
              <a:gd name="adj2" fmla="val 665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Can we have both?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C59D2B-EE44-4F4D-8BBE-F95BABB6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37305"/>
              </p:ext>
            </p:extLst>
          </p:nvPr>
        </p:nvGraphicFramePr>
        <p:xfrm>
          <a:off x="641627" y="1581972"/>
          <a:ext cx="11077407" cy="151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469">
                  <a:extLst>
                    <a:ext uri="{9D8B030D-6E8A-4147-A177-3AD203B41FA5}">
                      <a16:colId xmlns:a16="http://schemas.microsoft.com/office/drawing/2014/main" val="1746328191"/>
                    </a:ext>
                  </a:extLst>
                </a:gridCol>
                <a:gridCol w="3692469">
                  <a:extLst>
                    <a:ext uri="{9D8B030D-6E8A-4147-A177-3AD203B41FA5}">
                      <a16:colId xmlns:a16="http://schemas.microsoft.com/office/drawing/2014/main" val="2868443053"/>
                    </a:ext>
                  </a:extLst>
                </a:gridCol>
                <a:gridCol w="3692469">
                  <a:extLst>
                    <a:ext uri="{9D8B030D-6E8A-4147-A177-3AD203B41FA5}">
                      <a16:colId xmlns:a16="http://schemas.microsoft.com/office/drawing/2014/main" val="1470287403"/>
                    </a:ext>
                  </a:extLst>
                </a:gridCol>
              </a:tblGrid>
              <a:tr h="4895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Policy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577673"/>
                  </a:ext>
                </a:extLst>
              </a:tr>
              <a:tr h="565399">
                <a:tc>
                  <a:txBody>
                    <a:bodyPr/>
                    <a:lstStyle/>
                    <a:p>
                      <a:r>
                        <a:rPr lang="en-US" dirty="0"/>
                        <a:t>Centralized lock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Bottleneck at the server’s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Flexible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70476"/>
                  </a:ext>
                </a:extLst>
              </a:tr>
              <a:tr h="463406">
                <a:tc>
                  <a:txBody>
                    <a:bodyPr/>
                    <a:lstStyle/>
                    <a:p>
                      <a:r>
                        <a:rPr lang="en-US" dirty="0"/>
                        <a:t>Decentralized lock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Usually 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to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164604"/>
                  </a:ext>
                </a:extLst>
              </a:tr>
            </a:tbl>
          </a:graphicData>
        </a:graphic>
      </p:graphicFrame>
      <p:sp>
        <p:nvSpPr>
          <p:cNvPr id="11" name="Title 41">
            <a:extLst>
              <a:ext uri="{FF2B5EF4-FFF2-40B4-BE49-F238E27FC236}">
                <a16:creationId xmlns:a16="http://schemas.microsoft.com/office/drawing/2014/main" id="{2D2025A8-7637-A542-8FE4-074F0AE87D27}"/>
              </a:ext>
            </a:extLst>
          </p:cNvPr>
          <p:cNvSpPr txBox="1">
            <a:spLocks/>
          </p:cNvSpPr>
          <p:nvPr/>
        </p:nvSpPr>
        <p:spPr>
          <a:xfrm>
            <a:off x="4227372" y="5147337"/>
            <a:ext cx="7739495" cy="1518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DSLR [sigmod’18] avoids </a:t>
            </a:r>
            <a:r>
              <a:rPr lang="en-US" sz="2200" b="1" dirty="0"/>
              <a:t>starvation</a:t>
            </a:r>
            <a:r>
              <a:rPr lang="en-US" sz="2200" dirty="0"/>
              <a:t> in a decentralized manner, but it cannot support other policies. </a:t>
            </a:r>
          </a:p>
        </p:txBody>
      </p:sp>
      <p:sp>
        <p:nvSpPr>
          <p:cNvPr id="17" name="Title 41">
            <a:extLst>
              <a:ext uri="{FF2B5EF4-FFF2-40B4-BE49-F238E27FC236}">
                <a16:creationId xmlns:a16="http://schemas.microsoft.com/office/drawing/2014/main" id="{49C8FE71-8217-4341-B9AD-8CE944A8789E}"/>
              </a:ext>
            </a:extLst>
          </p:cNvPr>
          <p:cNvSpPr txBox="1">
            <a:spLocks/>
          </p:cNvSpPr>
          <p:nvPr/>
        </p:nvSpPr>
        <p:spPr>
          <a:xfrm>
            <a:off x="4235105" y="3342486"/>
            <a:ext cx="7739495" cy="64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DrTM</a:t>
            </a:r>
            <a:r>
              <a:rPr lang="en-US" sz="2200" dirty="0"/>
              <a:t> [sosp’15] uses blind fail-and-retry</a:t>
            </a:r>
          </a:p>
          <a:p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high client CPU usage</a:t>
            </a:r>
          </a:p>
        </p:txBody>
      </p:sp>
      <p:sp>
        <p:nvSpPr>
          <p:cNvPr id="18" name="Title 41">
            <a:extLst>
              <a:ext uri="{FF2B5EF4-FFF2-40B4-BE49-F238E27FC236}">
                <a16:creationId xmlns:a16="http://schemas.microsoft.com/office/drawing/2014/main" id="{50CC8472-D53D-3C4F-B8C7-1333C0F155C5}"/>
              </a:ext>
            </a:extLst>
          </p:cNvPr>
          <p:cNvSpPr txBox="1">
            <a:spLocks/>
          </p:cNvSpPr>
          <p:nvPr/>
        </p:nvSpPr>
        <p:spPr>
          <a:xfrm>
            <a:off x="4235105" y="3947544"/>
            <a:ext cx="7739495" cy="81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Exponential back-off</a:t>
            </a:r>
          </a:p>
          <a:p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high latency</a:t>
            </a:r>
          </a:p>
        </p:txBody>
      </p:sp>
      <p:sp>
        <p:nvSpPr>
          <p:cNvPr id="19" name="Title 41">
            <a:extLst>
              <a:ext uri="{FF2B5EF4-FFF2-40B4-BE49-F238E27FC236}">
                <a16:creationId xmlns:a16="http://schemas.microsoft.com/office/drawing/2014/main" id="{79618762-7E7E-F14F-998B-C644AAAA7AB6}"/>
              </a:ext>
            </a:extLst>
          </p:cNvPr>
          <p:cNvSpPr txBox="1">
            <a:spLocks/>
          </p:cNvSpPr>
          <p:nvPr/>
        </p:nvSpPr>
        <p:spPr>
          <a:xfrm>
            <a:off x="4240301" y="4676293"/>
            <a:ext cx="7739495" cy="773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Distributed queues</a:t>
            </a:r>
          </a:p>
          <a:p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extra network round-trips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9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7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1007437" cy="1325563"/>
          </a:xfrm>
        </p:spPr>
        <p:txBody>
          <a:bodyPr>
            <a:normAutofit/>
          </a:bodyPr>
          <a:lstStyle/>
          <a:p>
            <a:r>
              <a:rPr lang="en-US" sz="3800" dirty="0"/>
              <a:t>PISA: Protocol Independent Switch Architecture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E358B-4F93-1442-B9DD-457A8893B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0580" y="3519516"/>
            <a:ext cx="1819303" cy="2233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7687A0C-D7F6-DB42-B11D-6DCA3D8F0F37}"/>
              </a:ext>
            </a:extLst>
          </p:cNvPr>
          <p:cNvGrpSpPr/>
          <p:nvPr/>
        </p:nvGrpSpPr>
        <p:grpSpPr>
          <a:xfrm>
            <a:off x="6401667" y="2688271"/>
            <a:ext cx="4904509" cy="3532475"/>
            <a:chOff x="3796212" y="1413164"/>
            <a:chExt cx="3665290" cy="2331749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583213E-508B-9B4D-A5AF-CE623727D7A3}"/>
                </a:ext>
              </a:extLst>
            </p:cNvPr>
            <p:cNvSpPr/>
            <p:nvPr/>
          </p:nvSpPr>
          <p:spPr>
            <a:xfrm>
              <a:off x="3796212" y="1413164"/>
              <a:ext cx="3665290" cy="2331749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D47B129-E34E-B949-A676-A102034D2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7495" y="1598958"/>
              <a:ext cx="3309996" cy="1643425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140FB19-BDFC-CC4C-B49D-02A28E469865}"/>
                </a:ext>
              </a:extLst>
            </p:cNvPr>
            <p:cNvSpPr txBox="1"/>
            <p:nvPr/>
          </p:nvSpPr>
          <p:spPr>
            <a:xfrm>
              <a:off x="4081707" y="3205403"/>
              <a:ext cx="3183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Helvetica Neue" charset="0"/>
                  <a:ea typeface="Helvetica Neue" charset="0"/>
                  <a:cs typeface="Helvetica Neue" charset="0"/>
                </a:rPr>
                <a:t>Programmable</a:t>
              </a:r>
              <a:r>
                <a:rPr lang="zh-CN" altLang="en-US" sz="2400" dirty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2400" dirty="0">
                  <a:latin typeface="Helvetica Neue" charset="0"/>
                  <a:ea typeface="Helvetica Neue" charset="0"/>
                  <a:cs typeface="Helvetica Neue" charset="0"/>
                </a:rPr>
                <a:t>switch</a:t>
              </a:r>
              <a:endParaRPr lang="en-US" sz="2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32" name="Rounded Rectangular Callout 131">
            <a:extLst>
              <a:ext uri="{FF2B5EF4-FFF2-40B4-BE49-F238E27FC236}">
                <a16:creationId xmlns:a16="http://schemas.microsoft.com/office/drawing/2014/main" id="{506A8DAF-422B-6143-8B11-DBDB46BB72C4}"/>
              </a:ext>
            </a:extLst>
          </p:cNvPr>
          <p:cNvSpPr/>
          <p:nvPr/>
        </p:nvSpPr>
        <p:spPr>
          <a:xfrm>
            <a:off x="1722548" y="1984981"/>
            <a:ext cx="4067785" cy="1502711"/>
          </a:xfrm>
          <a:prstGeom prst="wedgeRoundRectCallout">
            <a:avLst>
              <a:gd name="adj1" fmla="val -49563"/>
              <a:gd name="adj2" fmla="val 967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Then we can have both advantages!</a:t>
            </a: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568ED4FF-5201-DD42-BF71-7A0210AC9D16}"/>
              </a:ext>
            </a:extLst>
          </p:cNvPr>
          <p:cNvSpPr txBox="1">
            <a:spLocks/>
          </p:cNvSpPr>
          <p:nvPr/>
        </p:nvSpPr>
        <p:spPr>
          <a:xfrm>
            <a:off x="6189951" y="1651139"/>
            <a:ext cx="5327940" cy="752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2600" dirty="0"/>
              <a:t>What if we implement the centralized lock manager in a switch?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98369-A707-304A-8804-6C2AB4180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5" y="2580412"/>
            <a:ext cx="5886450" cy="2260600"/>
          </a:xfrm>
          <a:prstGeom prst="rect">
            <a:avLst/>
          </a:prstGeom>
        </p:spPr>
      </p:pic>
      <p:sp>
        <p:nvSpPr>
          <p:cNvPr id="12" name="Title 41">
            <a:extLst>
              <a:ext uri="{FF2B5EF4-FFF2-40B4-BE49-F238E27FC236}">
                <a16:creationId xmlns:a16="http://schemas.microsoft.com/office/drawing/2014/main" id="{D8884FAB-2CFC-874C-A867-8412525A7300}"/>
              </a:ext>
            </a:extLst>
          </p:cNvPr>
          <p:cNvSpPr txBox="1">
            <a:spLocks/>
          </p:cNvSpPr>
          <p:nvPr/>
        </p:nvSpPr>
        <p:spPr>
          <a:xfrm>
            <a:off x="268494" y="4786264"/>
            <a:ext cx="6484945" cy="752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2400" dirty="0"/>
              <a:t>Eliminate the bottleneck at the lock server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4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8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40080" y="274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PISA: Protocol Independent Switch Architecture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89E40B-6044-FE46-A446-9F7E86991A37}"/>
              </a:ext>
            </a:extLst>
          </p:cNvPr>
          <p:cNvGrpSpPr/>
          <p:nvPr/>
        </p:nvGrpSpPr>
        <p:grpSpPr>
          <a:xfrm>
            <a:off x="412467" y="3744913"/>
            <a:ext cx="11042933" cy="2895600"/>
            <a:chOff x="412467" y="4114800"/>
            <a:chExt cx="11042933" cy="2895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BDD567-480D-824C-8DE7-7D42FC67F655}"/>
                </a:ext>
              </a:extLst>
            </p:cNvPr>
            <p:cNvGrpSpPr/>
            <p:nvPr/>
          </p:nvGrpSpPr>
          <p:grpSpPr>
            <a:xfrm>
              <a:off x="786758" y="4590241"/>
              <a:ext cx="381108" cy="1491923"/>
              <a:chOff x="232623" y="4946161"/>
              <a:chExt cx="381108" cy="1191971"/>
            </a:xfrm>
          </p:grpSpPr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CD35AFD0-7ACA-3849-8C35-4B438BC4C100}"/>
                  </a:ext>
                </a:extLst>
              </p:cNvPr>
              <p:cNvCxnSpPr/>
              <p:nvPr/>
            </p:nvCxnSpPr>
            <p:spPr>
              <a:xfrm flipV="1">
                <a:off x="236105" y="49461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F57EF044-746E-FB4E-BC22-A94B5A2C485C}"/>
                  </a:ext>
                </a:extLst>
              </p:cNvPr>
              <p:cNvCxnSpPr/>
              <p:nvPr/>
            </p:nvCxnSpPr>
            <p:spPr>
              <a:xfrm flipV="1">
                <a:off x="233518" y="50604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53550EF2-D867-DD48-B03F-0082BCEA8EAA}"/>
                  </a:ext>
                </a:extLst>
              </p:cNvPr>
              <p:cNvCxnSpPr/>
              <p:nvPr/>
            </p:nvCxnSpPr>
            <p:spPr>
              <a:xfrm flipV="1">
                <a:off x="236105" y="518169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528F50CB-E317-4E48-8946-AB4E99F456B0}"/>
                  </a:ext>
                </a:extLst>
              </p:cNvPr>
              <p:cNvCxnSpPr/>
              <p:nvPr/>
            </p:nvCxnSpPr>
            <p:spPr>
              <a:xfrm flipV="1">
                <a:off x="236105" y="529726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22FD846C-B814-5A4F-907D-06321CF424D5}"/>
                  </a:ext>
                </a:extLst>
              </p:cNvPr>
              <p:cNvCxnSpPr/>
              <p:nvPr/>
            </p:nvCxnSpPr>
            <p:spPr>
              <a:xfrm flipV="1">
                <a:off x="236105" y="541737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E4BD58B6-7018-5C46-A43D-10E141518052}"/>
                  </a:ext>
                </a:extLst>
              </p:cNvPr>
              <p:cNvCxnSpPr/>
              <p:nvPr/>
            </p:nvCxnSpPr>
            <p:spPr>
              <a:xfrm flipV="1">
                <a:off x="236878" y="553671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D9F577BE-F3C6-384B-B476-890CC4F092C8}"/>
                  </a:ext>
                </a:extLst>
              </p:cNvPr>
              <p:cNvCxnSpPr/>
              <p:nvPr/>
            </p:nvCxnSpPr>
            <p:spPr>
              <a:xfrm flipV="1">
                <a:off x="236105" y="565793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B43205F4-6F4E-DC4F-973D-0640B5E3106B}"/>
                  </a:ext>
                </a:extLst>
              </p:cNvPr>
              <p:cNvCxnSpPr/>
              <p:nvPr/>
            </p:nvCxnSpPr>
            <p:spPr>
              <a:xfrm flipV="1">
                <a:off x="236878" y="577804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F1509EA1-5DCA-644E-B136-5184199E4A45}"/>
                  </a:ext>
                </a:extLst>
              </p:cNvPr>
              <p:cNvCxnSpPr/>
              <p:nvPr/>
            </p:nvCxnSpPr>
            <p:spPr>
              <a:xfrm flipV="1">
                <a:off x="237651" y="589738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8818DD0D-BA59-044D-AC21-E5C1CF9DB222}"/>
                  </a:ext>
                </a:extLst>
              </p:cNvPr>
              <p:cNvCxnSpPr/>
              <p:nvPr/>
            </p:nvCxnSpPr>
            <p:spPr>
              <a:xfrm flipV="1">
                <a:off x="236105" y="601879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49C337C7-8359-E84D-9C33-C25FCC287379}"/>
                  </a:ext>
                </a:extLst>
              </p:cNvPr>
              <p:cNvCxnSpPr/>
              <p:nvPr/>
            </p:nvCxnSpPr>
            <p:spPr>
              <a:xfrm flipV="1">
                <a:off x="232623" y="6138132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05E820-61E0-9547-A7B4-86C1A6CCE01A}"/>
                </a:ext>
              </a:extLst>
            </p:cNvPr>
            <p:cNvSpPr txBox="1"/>
            <p:nvPr/>
          </p:nvSpPr>
          <p:spPr>
            <a:xfrm>
              <a:off x="2518943" y="4114800"/>
              <a:ext cx="1979759" cy="359436"/>
            </a:xfrm>
            <a:prstGeom prst="rect">
              <a:avLst/>
            </a:prstGeom>
            <a:noFill/>
          </p:spPr>
          <p:txBody>
            <a:bodyPr wrap="square" lIns="81639" tIns="40820" rIns="81639" bIns="4082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charset="0"/>
                  <a:ea typeface="Calisto MT" charset="0"/>
                  <a:cs typeface="Calisto MT" charset="0"/>
                </a:rPr>
                <a:t>Match + Action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0BA9641-92D3-074E-AB36-FAE890DE1972}"/>
                </a:ext>
              </a:extLst>
            </p:cNvPr>
            <p:cNvCxnSpPr/>
            <p:nvPr/>
          </p:nvCxnSpPr>
          <p:spPr>
            <a:xfrm>
              <a:off x="1941494" y="5359784"/>
              <a:ext cx="740182" cy="12164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339D2B-B7D8-A044-BCAC-F8B1B54A66BD}"/>
                </a:ext>
              </a:extLst>
            </p:cNvPr>
            <p:cNvCxnSpPr/>
            <p:nvPr/>
          </p:nvCxnSpPr>
          <p:spPr>
            <a:xfrm>
              <a:off x="9514037" y="5371948"/>
              <a:ext cx="722055" cy="724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E56E82-D901-7440-B582-DEF6B20DEF82}"/>
                </a:ext>
              </a:extLst>
            </p:cNvPr>
            <p:cNvCxnSpPr/>
            <p:nvPr/>
          </p:nvCxnSpPr>
          <p:spPr>
            <a:xfrm>
              <a:off x="4281694" y="5371948"/>
              <a:ext cx="46689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A281D1-D2A4-8140-8247-AD475EAFD3E9}"/>
                </a:ext>
              </a:extLst>
            </p:cNvPr>
            <p:cNvSpPr txBox="1"/>
            <p:nvPr/>
          </p:nvSpPr>
          <p:spPr>
            <a:xfrm>
              <a:off x="412467" y="6610290"/>
              <a:ext cx="2672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charset="0"/>
                  <a:ea typeface="Calisto MT" charset="0"/>
                  <a:cs typeface="Calisto MT" charset="0"/>
                </a:rPr>
                <a:t>Programmable Parser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CE112BCB-CBFA-2843-8A27-4AD1179A6AB4}"/>
                </a:ext>
              </a:extLst>
            </p:cNvPr>
            <p:cNvSpPr/>
            <p:nvPr/>
          </p:nvSpPr>
          <p:spPr>
            <a:xfrm rot="5400000" flipH="1">
              <a:off x="5986722" y="3019554"/>
              <a:ext cx="222268" cy="6832361"/>
            </a:xfrm>
            <a:prstGeom prst="leftBrace">
              <a:avLst>
                <a:gd name="adj1" fmla="val 43551"/>
                <a:gd name="adj2" fmla="val 49888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580466-0CFE-AC4E-BB62-8142C179E30E}"/>
                </a:ext>
              </a:extLst>
            </p:cNvPr>
            <p:cNvSpPr txBox="1"/>
            <p:nvPr/>
          </p:nvSpPr>
          <p:spPr>
            <a:xfrm>
              <a:off x="3759200" y="6610290"/>
              <a:ext cx="4631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charset="0"/>
                  <a:ea typeface="Calisto MT" charset="0"/>
                  <a:cs typeface="Calisto MT" charset="0"/>
                </a:rPr>
                <a:t>Programmable Match-Action Pipeline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F00FF2-5174-7A47-AFBB-1AC42A82CFA5}"/>
                </a:ext>
              </a:extLst>
            </p:cNvPr>
            <p:cNvGrpSpPr/>
            <p:nvPr/>
          </p:nvGrpSpPr>
          <p:grpSpPr>
            <a:xfrm>
              <a:off x="2681676" y="4495800"/>
              <a:ext cx="1600018" cy="1752295"/>
              <a:chOff x="3149782" y="4741634"/>
              <a:chExt cx="1600018" cy="175229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BA7E3B1-6404-A04F-8785-F95DFFD7C21C}"/>
                  </a:ext>
                </a:extLst>
              </p:cNvPr>
              <p:cNvSpPr/>
              <p:nvPr/>
            </p:nvSpPr>
            <p:spPr>
              <a:xfrm>
                <a:off x="3149782" y="4741634"/>
                <a:ext cx="1600018" cy="1752295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81639" tIns="40820" rIns="81639" bIns="408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3B81C4EC-334F-8A48-9827-93C62EC67F6E}"/>
                  </a:ext>
                </a:extLst>
              </p:cNvPr>
              <p:cNvGrpSpPr/>
              <p:nvPr/>
            </p:nvGrpSpPr>
            <p:grpSpPr>
              <a:xfrm>
                <a:off x="3272125" y="4804479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894130-38ED-A740-A03E-C44B19355328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rPr>
                    <a:t>Memory</a:t>
                  </a:r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7C18924F-202B-D34E-95EE-ED6762A99931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15" name="Trapezoid 114">
                    <a:extLst>
                      <a:ext uri="{FF2B5EF4-FFF2-40B4-BE49-F238E27FC236}">
                        <a16:creationId xmlns:a16="http://schemas.microsoft.com/office/drawing/2014/main" id="{2730C08B-22E0-6A40-9150-9D204228FB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C98F07DD-95C4-9F44-99F1-E53474E2E646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ALU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99202D2-E5F2-9F4C-9E7D-4F6FDCEBAA24}"/>
                  </a:ext>
                </a:extLst>
              </p:cNvPr>
              <p:cNvGrpSpPr/>
              <p:nvPr/>
            </p:nvGrpSpPr>
            <p:grpSpPr>
              <a:xfrm>
                <a:off x="3266149" y="5270124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7E06C08D-6AD0-104C-A1A7-9FE07413E1BC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097EE80B-3583-B848-B7F1-34CF31D5719A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11" name="Trapezoid 110">
                    <a:extLst>
                      <a:ext uri="{FF2B5EF4-FFF2-40B4-BE49-F238E27FC236}">
                        <a16:creationId xmlns:a16="http://schemas.microsoft.com/office/drawing/2014/main" id="{735E23D0-5E88-6243-BFD6-602F6D29E4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B967EC2E-85CD-9142-965E-C246B295BC7B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9B9384A-719A-544F-BA2D-1074BEE0DAF8}"/>
                  </a:ext>
                </a:extLst>
              </p:cNvPr>
              <p:cNvGrpSpPr/>
              <p:nvPr/>
            </p:nvGrpSpPr>
            <p:grpSpPr>
              <a:xfrm>
                <a:off x="3265712" y="6050181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7AFF40FE-3829-2C4B-89FB-6EEC87A4C6BA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9CA35991-9159-6046-8DAC-A3F89284D499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07" name="Trapezoid 106">
                    <a:extLst>
                      <a:ext uri="{FF2B5EF4-FFF2-40B4-BE49-F238E27FC236}">
                        <a16:creationId xmlns:a16="http://schemas.microsoft.com/office/drawing/2014/main" id="{9DE4B3BA-C74C-AF49-8B30-65B58338AA4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54A0EF9-9C42-F94D-8F73-29A1A0898F0D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CAC27CB-27BD-3344-89D7-ED566320F994}"/>
                  </a:ext>
                </a:extLst>
              </p:cNvPr>
              <p:cNvSpPr txBox="1"/>
              <p:nvPr/>
            </p:nvSpPr>
            <p:spPr>
              <a:xfrm rot="5400000">
                <a:off x="3509358" y="557644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1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"/>
                  </a:rPr>
                  <a:t>…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2F564D-BB01-9B49-A2C0-D3D2D54DD1FC}"/>
                </a:ext>
              </a:extLst>
            </p:cNvPr>
            <p:cNvGrpSpPr/>
            <p:nvPr/>
          </p:nvGrpSpPr>
          <p:grpSpPr>
            <a:xfrm>
              <a:off x="4748593" y="4495800"/>
              <a:ext cx="1600018" cy="1752295"/>
              <a:chOff x="3149782" y="4741634"/>
              <a:chExt cx="1600018" cy="1752295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60543A5-B359-904A-B185-9545131EE92A}"/>
                  </a:ext>
                </a:extLst>
              </p:cNvPr>
              <p:cNvSpPr/>
              <p:nvPr/>
            </p:nvSpPr>
            <p:spPr>
              <a:xfrm>
                <a:off x="3149782" y="4741634"/>
                <a:ext cx="1600018" cy="1752295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81639" tIns="40820" rIns="81639" bIns="408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E926B29-D5CE-6141-A962-936D8CFCCB98}"/>
                  </a:ext>
                </a:extLst>
              </p:cNvPr>
              <p:cNvGrpSpPr/>
              <p:nvPr/>
            </p:nvGrpSpPr>
            <p:grpSpPr>
              <a:xfrm>
                <a:off x="3272125" y="4804479"/>
                <a:ext cx="1401475" cy="335744"/>
                <a:chOff x="5681006" y="4648202"/>
                <a:chExt cx="1410023" cy="335744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E1F28A87-4167-944B-BFA1-B81D065A8ABD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5C964A4B-4E96-B442-BD2A-CFE73D7EBE07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98" name="Trapezoid 97">
                    <a:extLst>
                      <a:ext uri="{FF2B5EF4-FFF2-40B4-BE49-F238E27FC236}">
                        <a16:creationId xmlns:a16="http://schemas.microsoft.com/office/drawing/2014/main" id="{8449DE26-C9FD-3043-9092-9AA1207817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8545D64F-9B86-7A4E-8D65-65D852E283E0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83E8FE9-B7A6-8B4A-9962-9A6161FD6096}"/>
                  </a:ext>
                </a:extLst>
              </p:cNvPr>
              <p:cNvGrpSpPr/>
              <p:nvPr/>
            </p:nvGrpSpPr>
            <p:grpSpPr>
              <a:xfrm>
                <a:off x="3266149" y="5270124"/>
                <a:ext cx="1401475" cy="335744"/>
                <a:chOff x="5681006" y="4648202"/>
                <a:chExt cx="1410023" cy="33574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6FDC935-258F-1F4B-9822-A072B58F8886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D053F4-8582-DF44-8B2D-8E24450991EF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94" name="Trapezoid 93">
                    <a:extLst>
                      <a:ext uri="{FF2B5EF4-FFF2-40B4-BE49-F238E27FC236}">
                        <a16:creationId xmlns:a16="http://schemas.microsoft.com/office/drawing/2014/main" id="{B6593E45-1DAF-0945-9EC6-0654073A09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38BE991-AC46-CA4B-BE56-60DE6934E145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583CDF3-4633-4A40-BF80-8EDB12890C22}"/>
                  </a:ext>
                </a:extLst>
              </p:cNvPr>
              <p:cNvGrpSpPr/>
              <p:nvPr/>
            </p:nvGrpSpPr>
            <p:grpSpPr>
              <a:xfrm>
                <a:off x="3265712" y="6050181"/>
                <a:ext cx="1401475" cy="335744"/>
                <a:chOff x="5681006" y="4648202"/>
                <a:chExt cx="1410023" cy="335744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BA068BB-88C7-B947-96D3-D7CA986AC792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BE275D52-7A93-3347-A416-E6B95B3C3103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90" name="Trapezoid 89">
                    <a:extLst>
                      <a:ext uri="{FF2B5EF4-FFF2-40B4-BE49-F238E27FC236}">
                        <a16:creationId xmlns:a16="http://schemas.microsoft.com/office/drawing/2014/main" id="{4E8D2078-4C49-A641-937F-05327E3C9E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23D8F93B-AB26-424A-B8E9-FC9C4CD8CCAB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5E10A83-C739-2D46-9AB3-DD284ED7391B}"/>
                  </a:ext>
                </a:extLst>
              </p:cNvPr>
              <p:cNvSpPr txBox="1"/>
              <p:nvPr/>
            </p:nvSpPr>
            <p:spPr>
              <a:xfrm rot="5400000">
                <a:off x="3509358" y="557644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1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"/>
                  </a:rPr>
                  <a:t>…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8F4A02-C673-AF45-8FB5-FB8293DE4A12}"/>
                </a:ext>
              </a:extLst>
            </p:cNvPr>
            <p:cNvGrpSpPr/>
            <p:nvPr/>
          </p:nvGrpSpPr>
          <p:grpSpPr>
            <a:xfrm>
              <a:off x="7914019" y="4495800"/>
              <a:ext cx="1600018" cy="1752295"/>
              <a:chOff x="3149782" y="4741634"/>
              <a:chExt cx="1600018" cy="175229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07E314F-2318-174E-971F-772D608B2EC5}"/>
                  </a:ext>
                </a:extLst>
              </p:cNvPr>
              <p:cNvSpPr/>
              <p:nvPr/>
            </p:nvSpPr>
            <p:spPr>
              <a:xfrm>
                <a:off x="3149782" y="4741634"/>
                <a:ext cx="1600018" cy="1752295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81639" tIns="40820" rIns="81639" bIns="408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79E2B63-4263-6940-92F8-E482A95FC0A0}"/>
                  </a:ext>
                </a:extLst>
              </p:cNvPr>
              <p:cNvGrpSpPr/>
              <p:nvPr/>
            </p:nvGrpSpPr>
            <p:grpSpPr>
              <a:xfrm>
                <a:off x="3272125" y="4804479"/>
                <a:ext cx="1401475" cy="335744"/>
                <a:chOff x="5681006" y="4648202"/>
                <a:chExt cx="1410023" cy="335744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06D76C3-090A-5447-B429-831C329FA18C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3593716A-BC1C-164A-A20B-88E3961513F5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81" name="Trapezoid 80">
                    <a:extLst>
                      <a:ext uri="{FF2B5EF4-FFF2-40B4-BE49-F238E27FC236}">
                        <a16:creationId xmlns:a16="http://schemas.microsoft.com/office/drawing/2014/main" id="{9DC1E46E-A05D-294E-95B9-9A1F1713F63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FBAF826A-81E4-5147-A463-F801A80FB53B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A1C3449-D57B-F748-8C3E-FFF9A73DB277}"/>
                  </a:ext>
                </a:extLst>
              </p:cNvPr>
              <p:cNvGrpSpPr/>
              <p:nvPr/>
            </p:nvGrpSpPr>
            <p:grpSpPr>
              <a:xfrm>
                <a:off x="3266149" y="5270124"/>
                <a:ext cx="1401475" cy="335744"/>
                <a:chOff x="5681006" y="4648202"/>
                <a:chExt cx="1410023" cy="335744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614E871-962E-D046-9E4E-4473DAD15364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CB01B099-0EC8-FF49-B936-68A8951826EA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77" name="Trapezoid 76">
                    <a:extLst>
                      <a:ext uri="{FF2B5EF4-FFF2-40B4-BE49-F238E27FC236}">
                        <a16:creationId xmlns:a16="http://schemas.microsoft.com/office/drawing/2014/main" id="{AEEEE885-B2D6-D744-B625-E069F61851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99CBAC11-E9F2-9F4B-9825-FC0FC4D57071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0E29D94-6C74-4540-A8C3-F8560E98D8C0}"/>
                  </a:ext>
                </a:extLst>
              </p:cNvPr>
              <p:cNvGrpSpPr/>
              <p:nvPr/>
            </p:nvGrpSpPr>
            <p:grpSpPr>
              <a:xfrm>
                <a:off x="3265712" y="6050181"/>
                <a:ext cx="1401475" cy="335744"/>
                <a:chOff x="5681006" y="4648202"/>
                <a:chExt cx="1410023" cy="335744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27200B8-0CE5-0345-9410-72745D2D298F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BC2F4330-4DA7-2A43-82FE-A13078206B93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73" name="Trapezoid 72">
                    <a:extLst>
                      <a:ext uri="{FF2B5EF4-FFF2-40B4-BE49-F238E27FC236}">
                        <a16:creationId xmlns:a16="http://schemas.microsoft.com/office/drawing/2014/main" id="{2B2363C8-5068-B44A-992A-C74BF38983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357A1EA-9C31-A545-B21C-EFCE2DA75185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3007CF9-88EB-604C-B6E6-65C200A7B841}"/>
                  </a:ext>
                </a:extLst>
              </p:cNvPr>
              <p:cNvSpPr txBox="1"/>
              <p:nvPr/>
            </p:nvSpPr>
            <p:spPr>
              <a:xfrm rot="5400000">
                <a:off x="3509358" y="557644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1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"/>
                  </a:rPr>
                  <a:t>…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49DA88E-5D25-B641-8542-BA45363FFDAE}"/>
                </a:ext>
              </a:extLst>
            </p:cNvPr>
            <p:cNvCxnSpPr/>
            <p:nvPr/>
          </p:nvCxnSpPr>
          <p:spPr>
            <a:xfrm>
              <a:off x="6348611" y="5371947"/>
              <a:ext cx="46689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9297DE-8A75-6945-A87C-75A36162FB94}"/>
                </a:ext>
              </a:extLst>
            </p:cNvPr>
            <p:cNvSpPr txBox="1"/>
            <p:nvPr/>
          </p:nvSpPr>
          <p:spPr>
            <a:xfrm>
              <a:off x="6815171" y="489438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"/>
                </a:rPr>
                <a:t>…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CC9743-BCBA-5943-833D-68A37E23208E}"/>
                </a:ext>
              </a:extLst>
            </p:cNvPr>
            <p:cNvSpPr/>
            <p:nvPr/>
          </p:nvSpPr>
          <p:spPr>
            <a:xfrm>
              <a:off x="1218908" y="4484056"/>
              <a:ext cx="722586" cy="175145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116621" tIns="0" rIns="116621" bIns="58311" rtlCol="0" anchor="ctr"/>
            <a:lstStyle/>
            <a:p>
              <a:pPr marL="0" marR="0" lvl="0" indent="0" algn="ctr" defTabSz="45720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0CAEE5-BEE5-1749-918E-41FE06B29105}"/>
                </a:ext>
              </a:extLst>
            </p:cNvPr>
            <p:cNvSpPr/>
            <p:nvPr/>
          </p:nvSpPr>
          <p:spPr>
            <a:xfrm>
              <a:off x="1302244" y="4653120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AAC83B-327D-D54A-B1CC-C8D2B100CE84}"/>
                </a:ext>
              </a:extLst>
            </p:cNvPr>
            <p:cNvSpPr/>
            <p:nvPr/>
          </p:nvSpPr>
          <p:spPr>
            <a:xfrm>
              <a:off x="1322799" y="5168536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A15CE5C-F0CD-9542-8132-2030107BC2D1}"/>
                </a:ext>
              </a:extLst>
            </p:cNvPr>
            <p:cNvSpPr/>
            <p:nvPr/>
          </p:nvSpPr>
          <p:spPr>
            <a:xfrm>
              <a:off x="1608083" y="4960619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B0A943-BC9F-BC4E-B906-045D83F4E9C5}"/>
                </a:ext>
              </a:extLst>
            </p:cNvPr>
            <p:cNvSpPr/>
            <p:nvPr/>
          </p:nvSpPr>
          <p:spPr>
            <a:xfrm>
              <a:off x="1305604" y="5586482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F75A22-81F6-0340-9C41-EC4EBD007815}"/>
                </a:ext>
              </a:extLst>
            </p:cNvPr>
            <p:cNvSpPr/>
            <p:nvPr/>
          </p:nvSpPr>
          <p:spPr>
            <a:xfrm>
              <a:off x="1634171" y="5825468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B7DBE6D8-DF30-3640-AE7E-D178B519256B}"/>
                </a:ext>
              </a:extLst>
            </p:cNvPr>
            <p:cNvCxnSpPr/>
            <p:nvPr/>
          </p:nvCxnSpPr>
          <p:spPr>
            <a:xfrm rot="16200000" flipH="1">
              <a:off x="1415713" y="4653950"/>
              <a:ext cx="307499" cy="305839"/>
            </a:xfrm>
            <a:prstGeom prst="curvedConnector3">
              <a:avLst>
                <a:gd name="adj1" fmla="val -19368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2391CB8-5EA0-464E-BA36-C6BD5272872F}"/>
                </a:ext>
              </a:extLst>
            </p:cNvPr>
            <p:cNvCxnSpPr/>
            <p:nvPr/>
          </p:nvCxnSpPr>
          <p:spPr>
            <a:xfrm rot="16200000" flipH="1">
              <a:off x="1296684" y="5028119"/>
              <a:ext cx="260275" cy="20555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75A80B8B-DC4A-D94A-AF1F-8887F938C24A}"/>
                </a:ext>
              </a:extLst>
            </p:cNvPr>
            <p:cNvCxnSpPr/>
            <p:nvPr/>
          </p:nvCxnSpPr>
          <p:spPr>
            <a:xfrm rot="5400000" flipH="1" flipV="1">
              <a:off x="1715748" y="5094825"/>
              <a:ext cx="127570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952F49B8-86A0-D840-8EEB-5EC69827F2D8}"/>
                </a:ext>
              </a:extLst>
            </p:cNvPr>
            <p:cNvCxnSpPr/>
            <p:nvPr/>
          </p:nvCxnSpPr>
          <p:spPr>
            <a:xfrm rot="5400000">
              <a:off x="1320055" y="5392546"/>
              <a:ext cx="535657" cy="107357"/>
            </a:xfrm>
            <a:prstGeom prst="curved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1D428CC9-99A8-7B44-9BEA-DB442A45EB47}"/>
                </a:ext>
              </a:extLst>
            </p:cNvPr>
            <p:cNvCxnSpPr/>
            <p:nvPr/>
          </p:nvCxnSpPr>
          <p:spPr>
            <a:xfrm>
              <a:off x="1551399" y="5296107"/>
              <a:ext cx="197072" cy="529361"/>
            </a:xfrm>
            <a:prstGeom prst="curved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F07791F2-1889-4F4B-9EF0-750ADC726059}"/>
                </a:ext>
              </a:extLst>
            </p:cNvPr>
            <p:cNvCxnSpPr/>
            <p:nvPr/>
          </p:nvCxnSpPr>
          <p:spPr>
            <a:xfrm rot="5400000" flipH="1">
              <a:off x="1464695" y="5796832"/>
              <a:ext cx="238986" cy="328567"/>
            </a:xfrm>
            <a:prstGeom prst="curvedConnector3">
              <a:avLst>
                <a:gd name="adj1" fmla="val -40662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9CFD35-CDDC-BA45-AA07-E359CD7ED5A1}"/>
                </a:ext>
              </a:extLst>
            </p:cNvPr>
            <p:cNvCxnSpPr/>
            <p:nvPr/>
          </p:nvCxnSpPr>
          <p:spPr>
            <a:xfrm>
              <a:off x="7461502" y="5360034"/>
              <a:ext cx="46689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3AE32F-F019-9B41-BD56-44C79FC14076}"/>
                </a:ext>
              </a:extLst>
            </p:cNvPr>
            <p:cNvGrpSpPr/>
            <p:nvPr/>
          </p:nvGrpSpPr>
          <p:grpSpPr>
            <a:xfrm>
              <a:off x="10236092" y="4496944"/>
              <a:ext cx="722586" cy="1751456"/>
              <a:chOff x="10047014" y="4631572"/>
              <a:chExt cx="722586" cy="175145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463CFB-1A45-9140-8A71-DE1005C9A530}"/>
                  </a:ext>
                </a:extLst>
              </p:cNvPr>
              <p:cNvSpPr/>
              <p:nvPr/>
            </p:nvSpPr>
            <p:spPr>
              <a:xfrm>
                <a:off x="10047014" y="4631572"/>
                <a:ext cx="722586" cy="1751456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16621" tIns="0" rIns="116621" bIns="58311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ts val="14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 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BB2860E-012C-C347-B5F5-69DED75913F6}"/>
                  </a:ext>
                </a:extLst>
              </p:cNvPr>
              <p:cNvGrpSpPr/>
              <p:nvPr/>
            </p:nvGrpSpPr>
            <p:grpSpPr>
              <a:xfrm>
                <a:off x="10121356" y="4867780"/>
                <a:ext cx="553077" cy="1303194"/>
                <a:chOff x="7610131" y="2193196"/>
                <a:chExt cx="553077" cy="1214716"/>
              </a:xfrm>
              <a:solidFill>
                <a:srgbClr val="F79646">
                  <a:lumMod val="60000"/>
                  <a:lumOff val="40000"/>
                </a:srgbClr>
              </a:solidFill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CA0BE6AB-32FB-6F44-A61F-0589FDAC6658}"/>
                    </a:ext>
                  </a:extLst>
                </p:cNvPr>
                <p:cNvGrpSpPr/>
                <p:nvPr/>
              </p:nvGrpSpPr>
              <p:grpSpPr>
                <a:xfrm>
                  <a:off x="7610131" y="2193196"/>
                  <a:ext cx="552334" cy="519142"/>
                  <a:chOff x="8131589" y="4009362"/>
                  <a:chExt cx="552334" cy="692189"/>
                </a:xfrm>
                <a:grpFill/>
              </p:grpSpPr>
              <p:grpSp>
                <p:nvGrpSpPr>
                  <p:cNvPr id="58" name="Group 65">
                    <a:extLst>
                      <a:ext uri="{FF2B5EF4-FFF2-40B4-BE49-F238E27FC236}">
                        <a16:creationId xmlns:a16="http://schemas.microsoft.com/office/drawing/2014/main" id="{BF229F64-DABB-3245-AC15-55D228517800}"/>
                      </a:ext>
                    </a:extLst>
                  </p:cNvPr>
                  <p:cNvGrpSpPr/>
                  <p:nvPr/>
                </p:nvGrpSpPr>
                <p:grpSpPr>
                  <a:xfrm>
                    <a:off x="8131589" y="4009362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63" name="Freeform 62">
                      <a:extLst>
                        <a:ext uri="{FF2B5EF4-FFF2-40B4-BE49-F238E27FC236}">
                          <a16:creationId xmlns:a16="http://schemas.microsoft.com/office/drawing/2014/main" id="{6999765E-89D9-F44F-878D-DE5317093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C9A24DFD-296C-9E4B-A293-0051388A03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3A3402CC-D930-6E43-900F-DB64006402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59" name="Group 70">
                    <a:extLst>
                      <a:ext uri="{FF2B5EF4-FFF2-40B4-BE49-F238E27FC236}">
                        <a16:creationId xmlns:a16="http://schemas.microsoft.com/office/drawing/2014/main" id="{43A1DE0E-F4AE-2447-A43B-65FE0E50191F}"/>
                      </a:ext>
                    </a:extLst>
                  </p:cNvPr>
                  <p:cNvGrpSpPr/>
                  <p:nvPr/>
                </p:nvGrpSpPr>
                <p:grpSpPr>
                  <a:xfrm>
                    <a:off x="8132332" y="4472927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60" name="Freeform 59">
                      <a:extLst>
                        <a:ext uri="{FF2B5EF4-FFF2-40B4-BE49-F238E27FC236}">
                          <a16:creationId xmlns:a16="http://schemas.microsoft.com/office/drawing/2014/main" id="{02EC5096-1D0B-BD46-B7AC-4079248C7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162DF340-C0C8-7B49-884E-FC69D0CEBD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43088E13-2A5C-B645-8148-2CAAE2DBAA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6417ABE-E7CA-1F40-8E4D-279EECE7BD70}"/>
                    </a:ext>
                  </a:extLst>
                </p:cNvPr>
                <p:cNvGrpSpPr/>
                <p:nvPr/>
              </p:nvGrpSpPr>
              <p:grpSpPr>
                <a:xfrm>
                  <a:off x="7610874" y="2888770"/>
                  <a:ext cx="552334" cy="519142"/>
                  <a:chOff x="8131589" y="4009362"/>
                  <a:chExt cx="552334" cy="692189"/>
                </a:xfrm>
                <a:grpFill/>
              </p:grpSpPr>
              <p:grpSp>
                <p:nvGrpSpPr>
                  <p:cNvPr id="50" name="Group 65">
                    <a:extLst>
                      <a:ext uri="{FF2B5EF4-FFF2-40B4-BE49-F238E27FC236}">
                        <a16:creationId xmlns:a16="http://schemas.microsoft.com/office/drawing/2014/main" id="{07B56010-3BA9-5047-97F2-1CA9CB7DA297}"/>
                      </a:ext>
                    </a:extLst>
                  </p:cNvPr>
                  <p:cNvGrpSpPr/>
                  <p:nvPr/>
                </p:nvGrpSpPr>
                <p:grpSpPr>
                  <a:xfrm>
                    <a:off x="8131589" y="4009362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55" name="Freeform 54">
                      <a:extLst>
                        <a:ext uri="{FF2B5EF4-FFF2-40B4-BE49-F238E27FC236}">
                          <a16:creationId xmlns:a16="http://schemas.microsoft.com/office/drawing/2014/main" id="{CEF83665-7493-C243-8006-0601F0E755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071195E1-C2C0-8A4D-8CEE-61D7EC0113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16052227-7A6D-BC45-834A-46DBE0051C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51" name="Group 70">
                    <a:extLst>
                      <a:ext uri="{FF2B5EF4-FFF2-40B4-BE49-F238E27FC236}">
                        <a16:creationId xmlns:a16="http://schemas.microsoft.com/office/drawing/2014/main" id="{038E764C-75F3-A749-A8BE-0BC6748C9372}"/>
                      </a:ext>
                    </a:extLst>
                  </p:cNvPr>
                  <p:cNvGrpSpPr/>
                  <p:nvPr/>
                </p:nvGrpSpPr>
                <p:grpSpPr>
                  <a:xfrm>
                    <a:off x="8132332" y="4472927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52" name="Freeform 51">
                      <a:extLst>
                        <a:ext uri="{FF2B5EF4-FFF2-40B4-BE49-F238E27FC236}">
                          <a16:creationId xmlns:a16="http://schemas.microsoft.com/office/drawing/2014/main" id="{D7FE7959-328A-8E4F-B344-E81EC2C0A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30D18535-4738-5141-87D5-893A0BCD1B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D2D200EF-2B33-3743-B548-7D9543A867B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</p:grp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3E512F-391E-FC4C-9D12-45EF95636C03}"/>
                </a:ext>
              </a:extLst>
            </p:cNvPr>
            <p:cNvGrpSpPr/>
            <p:nvPr/>
          </p:nvGrpSpPr>
          <p:grpSpPr>
            <a:xfrm>
              <a:off x="11074292" y="4700772"/>
              <a:ext cx="381108" cy="1491923"/>
              <a:chOff x="232623" y="4946161"/>
              <a:chExt cx="381108" cy="1191971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EA789C4-4972-2F42-9C40-BA754379290E}"/>
                  </a:ext>
                </a:extLst>
              </p:cNvPr>
              <p:cNvCxnSpPr/>
              <p:nvPr/>
            </p:nvCxnSpPr>
            <p:spPr>
              <a:xfrm flipV="1">
                <a:off x="236105" y="49461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1A49F9F-51B8-CA4D-BB76-0F194CF8A594}"/>
                  </a:ext>
                </a:extLst>
              </p:cNvPr>
              <p:cNvCxnSpPr/>
              <p:nvPr/>
            </p:nvCxnSpPr>
            <p:spPr>
              <a:xfrm flipV="1">
                <a:off x="233518" y="50604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9A0EBDC-8628-A24A-9D02-ED15B1E20417}"/>
                  </a:ext>
                </a:extLst>
              </p:cNvPr>
              <p:cNvCxnSpPr/>
              <p:nvPr/>
            </p:nvCxnSpPr>
            <p:spPr>
              <a:xfrm flipV="1">
                <a:off x="236105" y="518169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9557886E-E944-9946-9FD3-014FEDA51660}"/>
                  </a:ext>
                </a:extLst>
              </p:cNvPr>
              <p:cNvCxnSpPr/>
              <p:nvPr/>
            </p:nvCxnSpPr>
            <p:spPr>
              <a:xfrm flipV="1">
                <a:off x="236105" y="529726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7C54E3A-03ED-A040-9F09-FBDF15A20001}"/>
                  </a:ext>
                </a:extLst>
              </p:cNvPr>
              <p:cNvCxnSpPr/>
              <p:nvPr/>
            </p:nvCxnSpPr>
            <p:spPr>
              <a:xfrm flipV="1">
                <a:off x="236105" y="541737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6687FC5-A3D0-9044-A408-8E5E657E6619}"/>
                  </a:ext>
                </a:extLst>
              </p:cNvPr>
              <p:cNvCxnSpPr/>
              <p:nvPr/>
            </p:nvCxnSpPr>
            <p:spPr>
              <a:xfrm flipV="1">
                <a:off x="236878" y="553671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C8BAF03-8B4F-1B43-9150-507700153C79}"/>
                  </a:ext>
                </a:extLst>
              </p:cNvPr>
              <p:cNvCxnSpPr/>
              <p:nvPr/>
            </p:nvCxnSpPr>
            <p:spPr>
              <a:xfrm flipV="1">
                <a:off x="236105" y="565793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DC50E4E-C879-BB41-ABF6-7419A83D511E}"/>
                  </a:ext>
                </a:extLst>
              </p:cNvPr>
              <p:cNvCxnSpPr/>
              <p:nvPr/>
            </p:nvCxnSpPr>
            <p:spPr>
              <a:xfrm flipV="1">
                <a:off x="236878" y="577804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5FAA564-FFA6-2642-9B2E-E6173C06875B}"/>
                  </a:ext>
                </a:extLst>
              </p:cNvPr>
              <p:cNvCxnSpPr/>
              <p:nvPr/>
            </p:nvCxnSpPr>
            <p:spPr>
              <a:xfrm flipV="1">
                <a:off x="237651" y="589738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BCB9712-BC59-884F-A68C-251D35FC9E0F}"/>
                  </a:ext>
                </a:extLst>
              </p:cNvPr>
              <p:cNvCxnSpPr/>
              <p:nvPr/>
            </p:nvCxnSpPr>
            <p:spPr>
              <a:xfrm flipV="1">
                <a:off x="236105" y="601879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89E5C4B-184E-C04F-933C-945EDA3F5F4A}"/>
                  </a:ext>
                </a:extLst>
              </p:cNvPr>
              <p:cNvCxnSpPr/>
              <p:nvPr/>
            </p:nvCxnSpPr>
            <p:spPr>
              <a:xfrm flipV="1">
                <a:off x="232623" y="6138132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00163B-CA44-5D45-B094-D3B1591A1764}"/>
              </a:ext>
            </a:extLst>
          </p:cNvPr>
          <p:cNvSpPr txBox="1"/>
          <p:nvPr/>
        </p:nvSpPr>
        <p:spPr>
          <a:xfrm>
            <a:off x="833021" y="1760883"/>
            <a:ext cx="101256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Programmable Parser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Parse custom key-value fields in the packet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Programmable Match-Action Pipeline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Read and update key-value data </a:t>
            </a:r>
            <a:r>
              <a:rPr lang="en-US" sz="2800" b="1" dirty="0">
                <a:solidFill>
                  <a:schemeClr val="accent4"/>
                </a:solidFill>
              </a:rPr>
              <a:t>at line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5|4.8|4.1|0.5|7.4|9.1|3.2|12|7.2|3.3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3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21.2|10.7|23.6|2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6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5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22080</TotalTime>
  <Words>780</Words>
  <Application>Microsoft Macintosh PowerPoint</Application>
  <PresentationFormat>Widescreen</PresentationFormat>
  <Paragraphs>233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Calisto MT</vt:lpstr>
      <vt:lpstr>Helvetica Neue</vt:lpstr>
      <vt:lpstr>Helvetica Neue Light</vt:lpstr>
      <vt:lpstr>Wingdings</vt:lpstr>
      <vt:lpstr>1_Office Theme</vt:lpstr>
      <vt:lpstr>NetLock: Fast, Centralized Lock Management Using Programmable Switches</vt:lpstr>
      <vt:lpstr>Increasing demand of database services</vt:lpstr>
      <vt:lpstr>The lifetime a transaction</vt:lpstr>
      <vt:lpstr>The lifetime a transaction</vt:lpstr>
      <vt:lpstr>The lifetime a transaction</vt:lpstr>
      <vt:lpstr>The lifetime a transaction</vt:lpstr>
      <vt:lpstr>Performance and policy support</vt:lpstr>
      <vt:lpstr>PISA: Protocol Independent Switch Architecture</vt:lpstr>
      <vt:lpstr>PISA: Protocol Independent Switch Architecture</vt:lpstr>
      <vt:lpstr>Design goals for NetLock</vt:lpstr>
      <vt:lpstr>NetLock architecture</vt:lpstr>
      <vt:lpstr>Packet format</vt:lpstr>
      <vt:lpstr>Memory layout</vt:lpstr>
      <vt:lpstr>Memory layout</vt:lpstr>
      <vt:lpstr>Memory allocation</vt:lpstr>
      <vt:lpstr>Processing the locks</vt:lpstr>
      <vt:lpstr>Policy support</vt:lpstr>
      <vt:lpstr>Evaluation</vt:lpstr>
      <vt:lpstr>Evaluation</vt:lpstr>
      <vt:lpstr>Evaluation: Microbenchmark</vt:lpstr>
      <vt:lpstr>Evaluation: Transaction performance</vt:lpstr>
      <vt:lpstr>Evaluation: Transaction performance</vt:lpstr>
      <vt:lpstr>Evaluation: Service differentiation</vt:lpstr>
      <vt:lpstr>Evaluation: Performance isolation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Low-Latency Online Prediction Serving System</dc:title>
  <dc:creator>Joseph Gonzalez</dc:creator>
  <cp:lastModifiedBy>Zhuolong Yu</cp:lastModifiedBy>
  <cp:revision>1397</cp:revision>
  <dcterms:created xsi:type="dcterms:W3CDTF">2016-06-11T00:34:45Z</dcterms:created>
  <dcterms:modified xsi:type="dcterms:W3CDTF">2020-09-20T16:19:26Z</dcterms:modified>
</cp:coreProperties>
</file>