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32"/>
  </p:notesMasterIdLst>
  <p:sldIdLst>
    <p:sldId id="338" r:id="rId2"/>
    <p:sldId id="554" r:id="rId3"/>
    <p:sldId id="556" r:id="rId4"/>
    <p:sldId id="559" r:id="rId5"/>
    <p:sldId id="578" r:id="rId6"/>
    <p:sldId id="579" r:id="rId7"/>
    <p:sldId id="580" r:id="rId8"/>
    <p:sldId id="561" r:id="rId9"/>
    <p:sldId id="562" r:id="rId10"/>
    <p:sldId id="565" r:id="rId11"/>
    <p:sldId id="597" r:id="rId12"/>
    <p:sldId id="564" r:id="rId13"/>
    <p:sldId id="569" r:id="rId14"/>
    <p:sldId id="584" r:id="rId15"/>
    <p:sldId id="585" r:id="rId16"/>
    <p:sldId id="632" r:id="rId17"/>
    <p:sldId id="633" r:id="rId18"/>
    <p:sldId id="570" r:id="rId19"/>
    <p:sldId id="571" r:id="rId20"/>
    <p:sldId id="630" r:id="rId21"/>
    <p:sldId id="631" r:id="rId22"/>
    <p:sldId id="576" r:id="rId23"/>
    <p:sldId id="626" r:id="rId24"/>
    <p:sldId id="593" r:id="rId25"/>
    <p:sldId id="627" r:id="rId26"/>
    <p:sldId id="629" r:id="rId27"/>
    <p:sldId id="628" r:id="rId28"/>
    <p:sldId id="596" r:id="rId29"/>
    <p:sldId id="575" r:id="rId30"/>
    <p:sldId id="51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F19900-633B-7E44-9762-D58B01984B5C}">
          <p14:sldIdLst/>
        </p14:section>
        <p14:section name="AIFO" id="{22F9D41F-287E-264E-8E2A-BED7271D4F1F}">
          <p14:sldIdLst>
            <p14:sldId id="338"/>
            <p14:sldId id="554"/>
            <p14:sldId id="556"/>
            <p14:sldId id="559"/>
            <p14:sldId id="578"/>
            <p14:sldId id="579"/>
            <p14:sldId id="580"/>
            <p14:sldId id="561"/>
            <p14:sldId id="562"/>
            <p14:sldId id="565"/>
            <p14:sldId id="597"/>
            <p14:sldId id="564"/>
            <p14:sldId id="569"/>
            <p14:sldId id="584"/>
            <p14:sldId id="585"/>
            <p14:sldId id="632"/>
            <p14:sldId id="633"/>
            <p14:sldId id="570"/>
            <p14:sldId id="571"/>
            <p14:sldId id="630"/>
            <p14:sldId id="631"/>
            <p14:sldId id="576"/>
            <p14:sldId id="626"/>
            <p14:sldId id="593"/>
            <p14:sldId id="627"/>
            <p14:sldId id="629"/>
            <p14:sldId id="628"/>
            <p14:sldId id="596"/>
            <p14:sldId id="575"/>
            <p14:sldId id="518"/>
          </p14:sldIdLst>
        </p14:section>
        <p14:section name="Conclusion" id="{8DF6E5DF-B1C9-5B40-BF79-92E2818A7F7D}">
          <p14:sldIdLst/>
        </p14:section>
        <p14:section name="Backup" id="{F55CA4F1-96EF-3C4E-ABA1-58F22DC8A71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DE84A2"/>
    <a:srgbClr val="C384AA"/>
    <a:srgbClr val="A58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9874" autoAdjust="0"/>
  </p:normalViewPr>
  <p:slideViewPr>
    <p:cSldViewPr snapToGrid="0" snapToObjects="1">
      <p:cViewPr varScale="1">
        <p:scale>
          <a:sx n="68" d="100"/>
          <a:sy n="68" d="100"/>
        </p:scale>
        <p:origin x="126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67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010D5-81C9-C448-82E8-71177EBFEC3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6DF27-AD16-B741-919E-EA3A35DE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0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35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3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349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0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175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756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383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18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278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40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262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037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468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904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102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70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073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237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039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126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128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6DF27-AD16-B741-919E-EA3A35DE95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8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93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19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64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46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574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6DF27-AD16-B741-919E-EA3A35DE9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32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7800-FFA0-D641-BE88-7044B1A8EC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00" y="6457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F9D2-7BB1-004D-BA14-498E3D3F21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3693-C8D1-5342-BCA7-7E9BE62345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42913">
              <a:buClr>
                <a:schemeClr val="tx1"/>
              </a:buClr>
              <a:buSzPct val="100000"/>
              <a:buFont typeface="Wingdings" charset="2"/>
              <a:buChar char="Ø"/>
              <a:tabLst/>
              <a:defRPr/>
            </a:lvl1pPr>
            <a:lvl2pPr marL="914400" indent="-457200">
              <a:tabLst/>
              <a:defRPr/>
            </a:lvl2pPr>
            <a:lvl3pPr marL="1373188" indent="-311150">
              <a:tabLst/>
              <a:defRPr/>
            </a:lvl3pPr>
            <a:lvl4pPr marL="1830388" indent="-236538">
              <a:tabLst/>
              <a:defRPr/>
            </a:lvl4pPr>
            <a:lvl5pPr marL="2287588" indent="-23495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5044-8F73-0442-B5E0-4972E7D0F8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00" y="6457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B13C-2A89-4449-8790-B143A7585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3A0-B1B7-E64A-8858-A976C4A991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BE5C-9A15-7245-ABCB-2EEB2F81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1DA0-1265-5847-9D01-F7AC68268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FEB-B29F-4F41-BE8E-2A0AA6D726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EFD4-C9D7-534C-8F2D-92ECC21E68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BE16-73C3-804B-9D9B-FE0B47A084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C2FFAD22-9059-EB41-BFD4-9ECDEFBD3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8000" y="6457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defTabSz="914377"/>
            <a:fld id="{DC2A921A-EC74-6F4D-8465-D463C43FF014}" type="slidenum">
              <a:rPr lang="en-US" smtClean="0"/>
              <a:pPr defTabSz="914377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Wingdings" charset="2"/>
        <a:buNone/>
        <a:defRPr sz="2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20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jpeg"/><Relationship Id="rId4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sv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051" y="580349"/>
            <a:ext cx="11811897" cy="2387600"/>
          </a:xfrm>
        </p:spPr>
        <p:txBody>
          <a:bodyPr>
            <a:normAutofit/>
          </a:bodyPr>
          <a:lstStyle/>
          <a:p>
            <a:r>
              <a:rPr lang="en-US" sz="4000" dirty="0"/>
              <a:t>Programmable Packet Scheduling</a:t>
            </a:r>
            <a:br>
              <a:rPr lang="en-US" sz="4000" dirty="0"/>
            </a:br>
            <a:r>
              <a:rPr lang="en-US" sz="4000" dirty="0"/>
              <a:t>with a Single Queue</a:t>
            </a:r>
          </a:p>
        </p:txBody>
      </p:sp>
      <p:sp>
        <p:nvSpPr>
          <p:cNvPr id="20" name="Subtitle 4"/>
          <p:cNvSpPr>
            <a:spLocks noGrp="1"/>
          </p:cNvSpPr>
          <p:nvPr>
            <p:ph type="subTitle" idx="1"/>
          </p:nvPr>
        </p:nvSpPr>
        <p:spPr>
          <a:xfrm>
            <a:off x="1524000" y="3489494"/>
            <a:ext cx="9144000" cy="1655763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Zhuolong Yu</a:t>
            </a:r>
          </a:p>
          <a:p>
            <a:r>
              <a:rPr lang="en-US" altLang="zh-CN" dirty="0" err="1"/>
              <a:t>Chuheng</a:t>
            </a:r>
            <a:r>
              <a:rPr lang="en-US" altLang="zh-CN" dirty="0"/>
              <a:t> Hu, </a:t>
            </a:r>
            <a:r>
              <a:rPr lang="en-US" altLang="zh-CN" dirty="0" err="1"/>
              <a:t>Jingfeng</a:t>
            </a:r>
            <a:r>
              <a:rPr lang="en-US" altLang="zh-CN" dirty="0"/>
              <a:t> Wu, Xiao Sun, Vladimir Braverman,</a:t>
            </a:r>
          </a:p>
          <a:p>
            <a:r>
              <a:rPr lang="en-US" altLang="zh-CN" dirty="0" err="1"/>
              <a:t>Mosharaf</a:t>
            </a:r>
            <a:r>
              <a:rPr lang="en-US" altLang="zh-CN" dirty="0"/>
              <a:t> Chowdhury, </a:t>
            </a:r>
            <a:r>
              <a:rPr lang="en-US" altLang="zh-CN" dirty="0" err="1"/>
              <a:t>Zhenhua</a:t>
            </a:r>
            <a:r>
              <a:rPr lang="en-US" altLang="zh-CN" dirty="0"/>
              <a:t> Liu, Xin </a:t>
            </a:r>
            <a:r>
              <a:rPr lang="en-US" altLang="zh-CN" dirty="0" err="1"/>
              <a:t>Jin</a:t>
            </a:r>
            <a:endParaRPr lang="zh-CN" alt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7" y="5280781"/>
            <a:ext cx="2264898" cy="1097280"/>
          </a:xfrm>
          <a:prstGeom prst="rect">
            <a:avLst/>
          </a:prstGeom>
        </p:spPr>
      </p:pic>
      <p:pic>
        <p:nvPicPr>
          <p:cNvPr id="1026" name="Picture 2" descr="Peking University - Wikipedia">
            <a:extLst>
              <a:ext uri="{FF2B5EF4-FFF2-40B4-BE49-F238E27FC236}">
                <a16:creationId xmlns:a16="http://schemas.microsoft.com/office/drawing/2014/main" id="{AE600C54-893B-5A45-8D31-55620863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042" y="5145257"/>
            <a:ext cx="1241946" cy="124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ony-Brook-University-logo – SBU News">
            <a:extLst>
              <a:ext uri="{FF2B5EF4-FFF2-40B4-BE49-F238E27FC236}">
                <a16:creationId xmlns:a16="http://schemas.microsoft.com/office/drawing/2014/main" id="{31227479-3AE6-504E-AA53-A819FEB2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15" y="5381192"/>
            <a:ext cx="2441422" cy="8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ogos – Brand &amp;amp; Visual Identity">
            <a:extLst>
              <a:ext uri="{FF2B5EF4-FFF2-40B4-BE49-F238E27FC236}">
                <a16:creationId xmlns:a16="http://schemas.microsoft.com/office/drawing/2014/main" id="{774D386B-A7E2-124F-97DA-E85C41DA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36" y="5176253"/>
            <a:ext cx="1169786" cy="124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AIFO (</a:t>
            </a:r>
            <a:r>
              <a:rPr lang="en-US" altLang="zh-CN" sz="3600" b="1" dirty="0">
                <a:solidFill>
                  <a:srgbClr val="C00000"/>
                </a:solidFill>
              </a:rPr>
              <a:t>A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dmission-</a:t>
            </a:r>
            <a:r>
              <a:rPr lang="en-US" altLang="zh-CN" sz="3600" b="1" dirty="0">
                <a:solidFill>
                  <a:srgbClr val="C00000"/>
                </a:solidFill>
              </a:rPr>
              <a:t>I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en-US" altLang="zh-CN" sz="3600" b="1" dirty="0">
                <a:solidFill>
                  <a:srgbClr val="C00000"/>
                </a:solidFill>
              </a:rPr>
              <a:t>F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irst-</a:t>
            </a:r>
            <a:r>
              <a:rPr lang="en-US" altLang="zh-CN" sz="3600" b="1" dirty="0">
                <a:solidFill>
                  <a:srgbClr val="C00000"/>
                </a:solidFill>
              </a:rPr>
              <a:t>O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ut)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itle 41">
            <a:extLst>
              <a:ext uri="{FF2B5EF4-FFF2-40B4-BE49-F238E27FC236}">
                <a16:creationId xmlns:a16="http://schemas.microsoft.com/office/drawing/2014/main" id="{B7473D44-ADED-1C48-8410-183F5709400F}"/>
              </a:ext>
            </a:extLst>
          </p:cNvPr>
          <p:cNvSpPr txBox="1">
            <a:spLocks/>
          </p:cNvSpPr>
          <p:nvPr/>
        </p:nvSpPr>
        <p:spPr>
          <a:xfrm>
            <a:off x="258181" y="807523"/>
            <a:ext cx="6396619" cy="79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What is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“right” set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of packets to drop?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F5173-0AE5-9F4A-B83C-F27FE8F87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66" y="1606249"/>
            <a:ext cx="564816" cy="564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D27C20-4C77-5C43-B636-7B6739B5D353}"/>
              </a:ext>
            </a:extLst>
          </p:cNvPr>
          <p:cNvSpPr txBox="1"/>
          <p:nvPr/>
        </p:nvSpPr>
        <p:spPr>
          <a:xfrm>
            <a:off x="1348352" y="1733612"/>
            <a:ext cx="808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Ideally we want to drop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same set of packets as PIFO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2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AIFO (</a:t>
            </a:r>
            <a:r>
              <a:rPr lang="en-US" altLang="zh-CN" sz="3600" b="1" dirty="0">
                <a:solidFill>
                  <a:srgbClr val="C00000"/>
                </a:solidFill>
              </a:rPr>
              <a:t>A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dmission-</a:t>
            </a:r>
            <a:r>
              <a:rPr lang="en-US" altLang="zh-CN" sz="3600" b="1" dirty="0">
                <a:solidFill>
                  <a:srgbClr val="C00000"/>
                </a:solidFill>
              </a:rPr>
              <a:t>I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en-US" altLang="zh-CN" sz="3600" b="1" dirty="0">
                <a:solidFill>
                  <a:srgbClr val="C00000"/>
                </a:solidFill>
              </a:rPr>
              <a:t>F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irst-</a:t>
            </a:r>
            <a:r>
              <a:rPr lang="en-US" altLang="zh-CN" sz="3600" b="1" dirty="0">
                <a:solidFill>
                  <a:srgbClr val="C00000"/>
                </a:solidFill>
              </a:rPr>
              <a:t>O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ut)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F5173-0AE5-9F4A-B83C-F27FE8F87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66" y="1606249"/>
            <a:ext cx="564816" cy="564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D27C20-4C77-5C43-B636-7B6739B5D353}"/>
              </a:ext>
            </a:extLst>
          </p:cNvPr>
          <p:cNvSpPr txBox="1"/>
          <p:nvPr/>
        </p:nvSpPr>
        <p:spPr>
          <a:xfrm>
            <a:off x="1348352" y="1733612"/>
            <a:ext cx="808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Ideally we want to drop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same set of packets as PIFO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565A37-C3F6-054B-8581-892684E97FB7}"/>
              </a:ext>
            </a:extLst>
          </p:cNvPr>
          <p:cNvCxnSpPr>
            <a:cxnSpLocks/>
          </p:cNvCxnSpPr>
          <p:nvPr/>
        </p:nvCxnSpPr>
        <p:spPr>
          <a:xfrm>
            <a:off x="8544150" y="4177604"/>
            <a:ext cx="1691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A8043A-FB62-C04A-9076-A6F6E3A007E3}"/>
              </a:ext>
            </a:extLst>
          </p:cNvPr>
          <p:cNvCxnSpPr>
            <a:cxnSpLocks/>
          </p:cNvCxnSpPr>
          <p:nvPr/>
        </p:nvCxnSpPr>
        <p:spPr>
          <a:xfrm>
            <a:off x="8544150" y="4860400"/>
            <a:ext cx="1691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AA6A22-7B3F-1A46-9EBA-AD0155DFB1D4}"/>
              </a:ext>
            </a:extLst>
          </p:cNvPr>
          <p:cNvCxnSpPr>
            <a:cxnSpLocks/>
          </p:cNvCxnSpPr>
          <p:nvPr/>
        </p:nvCxnSpPr>
        <p:spPr>
          <a:xfrm flipV="1">
            <a:off x="10229262" y="4173713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BC175F7-51E5-6C45-835D-F646C6AA7829}"/>
              </a:ext>
            </a:extLst>
          </p:cNvPr>
          <p:cNvSpPr/>
          <p:nvPr/>
        </p:nvSpPr>
        <p:spPr>
          <a:xfrm>
            <a:off x="9800419" y="4286258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B2A62E-0451-1F46-A97F-B1D25F9B283F}"/>
              </a:ext>
            </a:extLst>
          </p:cNvPr>
          <p:cNvSpPr/>
          <p:nvPr/>
        </p:nvSpPr>
        <p:spPr>
          <a:xfrm>
            <a:off x="9395854" y="4286258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382E98-6386-9A43-8E6E-797A31197345}"/>
              </a:ext>
            </a:extLst>
          </p:cNvPr>
          <p:cNvSpPr/>
          <p:nvPr/>
        </p:nvSpPr>
        <p:spPr>
          <a:xfrm>
            <a:off x="8991289" y="4286258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C4305E-CA4A-744F-BEC8-F3C6D806D128}"/>
              </a:ext>
            </a:extLst>
          </p:cNvPr>
          <p:cNvSpPr/>
          <p:nvPr/>
        </p:nvSpPr>
        <p:spPr>
          <a:xfrm>
            <a:off x="8586724" y="4286258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6536B9E-5DD2-B941-AC99-3385B29EC2E0}"/>
              </a:ext>
            </a:extLst>
          </p:cNvPr>
          <p:cNvCxnSpPr>
            <a:cxnSpLocks/>
          </p:cNvCxnSpPr>
          <p:nvPr/>
        </p:nvCxnSpPr>
        <p:spPr>
          <a:xfrm>
            <a:off x="10229262" y="4514858"/>
            <a:ext cx="548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9EEE45D-9D28-0248-B813-8608AFD95293}"/>
              </a:ext>
            </a:extLst>
          </p:cNvPr>
          <p:cNvSpPr txBox="1"/>
          <p:nvPr/>
        </p:nvSpPr>
        <p:spPr>
          <a:xfrm>
            <a:off x="9028332" y="48861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PIFO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684B2A-0F96-0845-B8F2-C549847FFCF6}"/>
              </a:ext>
            </a:extLst>
          </p:cNvPr>
          <p:cNvSpPr/>
          <p:nvPr/>
        </p:nvSpPr>
        <p:spPr>
          <a:xfrm>
            <a:off x="6274879" y="4286258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F399EDB-CCD5-D243-BED1-DD973771461F}"/>
              </a:ext>
            </a:extLst>
          </p:cNvPr>
          <p:cNvSpPr/>
          <p:nvPr/>
        </p:nvSpPr>
        <p:spPr>
          <a:xfrm>
            <a:off x="5870314" y="4286258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3E653D-E1E1-B54D-8568-AEA054C41476}"/>
              </a:ext>
            </a:extLst>
          </p:cNvPr>
          <p:cNvSpPr/>
          <p:nvPr/>
        </p:nvSpPr>
        <p:spPr>
          <a:xfrm>
            <a:off x="5465749" y="4286258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A59E842-841C-C248-A6DD-630299CA696A}"/>
              </a:ext>
            </a:extLst>
          </p:cNvPr>
          <p:cNvSpPr/>
          <p:nvPr/>
        </p:nvSpPr>
        <p:spPr>
          <a:xfrm>
            <a:off x="5061184" y="4286258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42A326-C869-6341-A59F-E5C8440789EE}"/>
              </a:ext>
            </a:extLst>
          </p:cNvPr>
          <p:cNvSpPr/>
          <p:nvPr/>
        </p:nvSpPr>
        <p:spPr>
          <a:xfrm>
            <a:off x="4658214" y="4286258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091B354-7E66-3A42-9466-8DB96D7B6704}"/>
              </a:ext>
            </a:extLst>
          </p:cNvPr>
          <p:cNvSpPr/>
          <p:nvPr/>
        </p:nvSpPr>
        <p:spPr>
          <a:xfrm>
            <a:off x="4253649" y="4286258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487BF21-D266-DF4F-A4CC-187D42A1C021}"/>
              </a:ext>
            </a:extLst>
          </p:cNvPr>
          <p:cNvCxnSpPr>
            <a:cxnSpLocks/>
          </p:cNvCxnSpPr>
          <p:nvPr/>
        </p:nvCxnSpPr>
        <p:spPr>
          <a:xfrm>
            <a:off x="6944680" y="4514858"/>
            <a:ext cx="12344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9CC1D73-9DE0-8A49-8972-8767089C75FC}"/>
              </a:ext>
            </a:extLst>
          </p:cNvPr>
          <p:cNvSpPr txBox="1"/>
          <p:nvPr/>
        </p:nvSpPr>
        <p:spPr>
          <a:xfrm>
            <a:off x="1152044" y="4302069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PIFO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8B602BB-3F12-0146-A47E-04CFB8C9976C}"/>
              </a:ext>
            </a:extLst>
          </p:cNvPr>
          <p:cNvCxnSpPr>
            <a:cxnSpLocks/>
          </p:cNvCxnSpPr>
          <p:nvPr/>
        </p:nvCxnSpPr>
        <p:spPr>
          <a:xfrm>
            <a:off x="8544150" y="2688078"/>
            <a:ext cx="1691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89C5078-B1A7-AA44-A38A-2550A672F758}"/>
              </a:ext>
            </a:extLst>
          </p:cNvPr>
          <p:cNvCxnSpPr>
            <a:cxnSpLocks/>
          </p:cNvCxnSpPr>
          <p:nvPr/>
        </p:nvCxnSpPr>
        <p:spPr>
          <a:xfrm>
            <a:off x="8544150" y="3370874"/>
            <a:ext cx="1691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ADEECF8-AAF6-CB4F-A1E3-923966615F49}"/>
              </a:ext>
            </a:extLst>
          </p:cNvPr>
          <p:cNvCxnSpPr>
            <a:cxnSpLocks/>
          </p:cNvCxnSpPr>
          <p:nvPr/>
        </p:nvCxnSpPr>
        <p:spPr>
          <a:xfrm flipV="1">
            <a:off x="10229262" y="2684187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8CFF4764-42D9-4748-8C5E-32AE8925C6EC}"/>
              </a:ext>
            </a:extLst>
          </p:cNvPr>
          <p:cNvSpPr/>
          <p:nvPr/>
        </p:nvSpPr>
        <p:spPr>
          <a:xfrm>
            <a:off x="9800419" y="2796732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00C2FEB-CBB2-CC4A-861F-09341D3C955B}"/>
              </a:ext>
            </a:extLst>
          </p:cNvPr>
          <p:cNvSpPr/>
          <p:nvPr/>
        </p:nvSpPr>
        <p:spPr>
          <a:xfrm>
            <a:off x="9395854" y="2796732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5F82D68-BC36-8D42-B289-220BF76C8EBE}"/>
              </a:ext>
            </a:extLst>
          </p:cNvPr>
          <p:cNvSpPr/>
          <p:nvPr/>
        </p:nvSpPr>
        <p:spPr>
          <a:xfrm>
            <a:off x="8991289" y="2796732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EE8A8FF-36BD-624D-B52C-95BF592ECA83}"/>
              </a:ext>
            </a:extLst>
          </p:cNvPr>
          <p:cNvSpPr/>
          <p:nvPr/>
        </p:nvSpPr>
        <p:spPr>
          <a:xfrm>
            <a:off x="8586724" y="2796732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36A3C7-C867-8E4A-A822-22CC9CC820AA}"/>
              </a:ext>
            </a:extLst>
          </p:cNvPr>
          <p:cNvCxnSpPr>
            <a:cxnSpLocks/>
          </p:cNvCxnSpPr>
          <p:nvPr/>
        </p:nvCxnSpPr>
        <p:spPr>
          <a:xfrm>
            <a:off x="10229262" y="3025332"/>
            <a:ext cx="548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FAAEC8E-F150-674F-806F-E218C03A1FC2}"/>
              </a:ext>
            </a:extLst>
          </p:cNvPr>
          <p:cNvSpPr txBox="1"/>
          <p:nvPr/>
        </p:nvSpPr>
        <p:spPr>
          <a:xfrm>
            <a:off x="9028332" y="33966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FIFO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D89EB4E-F575-F946-B74D-F27F1993948C}"/>
              </a:ext>
            </a:extLst>
          </p:cNvPr>
          <p:cNvSpPr/>
          <p:nvPr/>
        </p:nvSpPr>
        <p:spPr>
          <a:xfrm>
            <a:off x="6274879" y="2796732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E883A59-FC89-FF47-AB38-3C2917C21B19}"/>
              </a:ext>
            </a:extLst>
          </p:cNvPr>
          <p:cNvSpPr/>
          <p:nvPr/>
        </p:nvSpPr>
        <p:spPr>
          <a:xfrm>
            <a:off x="5870314" y="2796732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CD7A4A4-01F6-624E-846E-A8C2A3FA54D5}"/>
              </a:ext>
            </a:extLst>
          </p:cNvPr>
          <p:cNvSpPr/>
          <p:nvPr/>
        </p:nvSpPr>
        <p:spPr>
          <a:xfrm>
            <a:off x="5465749" y="2796732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7DEF56C-5E8B-DB42-A18B-8F9A835A5ADD}"/>
              </a:ext>
            </a:extLst>
          </p:cNvPr>
          <p:cNvSpPr/>
          <p:nvPr/>
        </p:nvSpPr>
        <p:spPr>
          <a:xfrm>
            <a:off x="5061184" y="2796732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570DD1-A3A6-3841-A612-FBCAFAD29D8A}"/>
              </a:ext>
            </a:extLst>
          </p:cNvPr>
          <p:cNvSpPr/>
          <p:nvPr/>
        </p:nvSpPr>
        <p:spPr>
          <a:xfrm>
            <a:off x="4658214" y="2796732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25F2D15-5BF5-314E-B1B2-1947923309AF}"/>
              </a:ext>
            </a:extLst>
          </p:cNvPr>
          <p:cNvSpPr/>
          <p:nvPr/>
        </p:nvSpPr>
        <p:spPr>
          <a:xfrm>
            <a:off x="4253649" y="2796732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55D9DF2-A345-D243-80BA-2CDB6B43FF72}"/>
              </a:ext>
            </a:extLst>
          </p:cNvPr>
          <p:cNvCxnSpPr>
            <a:cxnSpLocks/>
          </p:cNvCxnSpPr>
          <p:nvPr/>
        </p:nvCxnSpPr>
        <p:spPr>
          <a:xfrm>
            <a:off x="6944680" y="3025332"/>
            <a:ext cx="12344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EBAF077-E5F5-C04F-9CE7-9BA670A2B4DF}"/>
              </a:ext>
            </a:extLst>
          </p:cNvPr>
          <p:cNvSpPr txBox="1"/>
          <p:nvPr/>
        </p:nvSpPr>
        <p:spPr>
          <a:xfrm>
            <a:off x="1152044" y="281254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FIFO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9C75DE2-511E-7541-A908-5461EC866B23}"/>
              </a:ext>
            </a:extLst>
          </p:cNvPr>
          <p:cNvCxnSpPr>
            <a:cxnSpLocks/>
          </p:cNvCxnSpPr>
          <p:nvPr/>
        </p:nvCxnSpPr>
        <p:spPr>
          <a:xfrm>
            <a:off x="8544150" y="5541109"/>
            <a:ext cx="1691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5FD4A3B-51C0-0349-9D5B-E429BB36B3BA}"/>
              </a:ext>
            </a:extLst>
          </p:cNvPr>
          <p:cNvCxnSpPr>
            <a:cxnSpLocks/>
          </p:cNvCxnSpPr>
          <p:nvPr/>
        </p:nvCxnSpPr>
        <p:spPr>
          <a:xfrm>
            <a:off x="8544150" y="6223905"/>
            <a:ext cx="1691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EA312A3-2A66-C346-A2B8-9AA3E413F262}"/>
              </a:ext>
            </a:extLst>
          </p:cNvPr>
          <p:cNvCxnSpPr>
            <a:cxnSpLocks/>
          </p:cNvCxnSpPr>
          <p:nvPr/>
        </p:nvCxnSpPr>
        <p:spPr>
          <a:xfrm flipV="1">
            <a:off x="10229262" y="5537218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367996D2-AE13-4048-8F19-E25973D04AD1}"/>
              </a:ext>
            </a:extLst>
          </p:cNvPr>
          <p:cNvSpPr/>
          <p:nvPr/>
        </p:nvSpPr>
        <p:spPr>
          <a:xfrm>
            <a:off x="9800419" y="5649763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D4D0376-9C59-0840-AF29-9E15B2170DDF}"/>
              </a:ext>
            </a:extLst>
          </p:cNvPr>
          <p:cNvSpPr/>
          <p:nvPr/>
        </p:nvSpPr>
        <p:spPr>
          <a:xfrm>
            <a:off x="9395854" y="5649763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CF36546-E692-CE48-A6A4-C094D5253728}"/>
              </a:ext>
            </a:extLst>
          </p:cNvPr>
          <p:cNvSpPr/>
          <p:nvPr/>
        </p:nvSpPr>
        <p:spPr>
          <a:xfrm>
            <a:off x="8991289" y="5649763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0C65421-A89F-9B4B-99F6-A88AD593DC2F}"/>
              </a:ext>
            </a:extLst>
          </p:cNvPr>
          <p:cNvSpPr/>
          <p:nvPr/>
        </p:nvSpPr>
        <p:spPr>
          <a:xfrm>
            <a:off x="8586724" y="5649763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189AF31-E4A3-7343-B87F-FCD28573358E}"/>
              </a:ext>
            </a:extLst>
          </p:cNvPr>
          <p:cNvCxnSpPr>
            <a:cxnSpLocks/>
          </p:cNvCxnSpPr>
          <p:nvPr/>
        </p:nvCxnSpPr>
        <p:spPr>
          <a:xfrm>
            <a:off x="10229262" y="5878363"/>
            <a:ext cx="548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BED7143-9D6D-934F-8AA5-670631A15F6F}"/>
              </a:ext>
            </a:extLst>
          </p:cNvPr>
          <p:cNvSpPr txBox="1"/>
          <p:nvPr/>
        </p:nvSpPr>
        <p:spPr>
          <a:xfrm>
            <a:off x="9028332" y="624963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FIFO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FE7E0F-ADAC-9240-AF2E-7DF2B5E5AE45}"/>
              </a:ext>
            </a:extLst>
          </p:cNvPr>
          <p:cNvGrpSpPr/>
          <p:nvPr/>
        </p:nvGrpSpPr>
        <p:grpSpPr>
          <a:xfrm>
            <a:off x="4253649" y="5649763"/>
            <a:ext cx="2359558" cy="457200"/>
            <a:chOff x="4253649" y="5649763"/>
            <a:chExt cx="2359558" cy="4572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DBD291D-877B-AC45-B18A-E6149583B19E}"/>
                </a:ext>
              </a:extLst>
            </p:cNvPr>
            <p:cNvSpPr/>
            <p:nvPr/>
          </p:nvSpPr>
          <p:spPr>
            <a:xfrm>
              <a:off x="5465749" y="5649763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0B85036-A1F7-F04D-AFC3-2345582ED553}"/>
                </a:ext>
              </a:extLst>
            </p:cNvPr>
            <p:cNvSpPr/>
            <p:nvPr/>
          </p:nvSpPr>
          <p:spPr>
            <a:xfrm>
              <a:off x="6274879" y="5649763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997AA82-1ACA-F64E-8F3E-C342038BD584}"/>
                </a:ext>
              </a:extLst>
            </p:cNvPr>
            <p:cNvSpPr/>
            <p:nvPr/>
          </p:nvSpPr>
          <p:spPr>
            <a:xfrm>
              <a:off x="5870314" y="5649763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21235E1-F98F-6249-A0AE-9E832EBC84D0}"/>
                </a:ext>
              </a:extLst>
            </p:cNvPr>
            <p:cNvSpPr/>
            <p:nvPr/>
          </p:nvSpPr>
          <p:spPr>
            <a:xfrm>
              <a:off x="5061184" y="5649763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1F26DC1-698C-4448-8A8F-1F1C5C04D3D4}"/>
                </a:ext>
              </a:extLst>
            </p:cNvPr>
            <p:cNvSpPr/>
            <p:nvPr/>
          </p:nvSpPr>
          <p:spPr>
            <a:xfrm>
              <a:off x="4658214" y="5649763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9082A8-6D60-8C48-9685-AB0D126D0D61}"/>
                </a:ext>
              </a:extLst>
            </p:cNvPr>
            <p:cNvSpPr/>
            <p:nvPr/>
          </p:nvSpPr>
          <p:spPr>
            <a:xfrm>
              <a:off x="4253649" y="5649763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E4CE794-CBB0-A04B-BBA6-67186FE1FEBA}"/>
              </a:ext>
            </a:extLst>
          </p:cNvPr>
          <p:cNvCxnSpPr>
            <a:cxnSpLocks/>
          </p:cNvCxnSpPr>
          <p:nvPr/>
        </p:nvCxnSpPr>
        <p:spPr>
          <a:xfrm>
            <a:off x="6944680" y="5878363"/>
            <a:ext cx="12344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F7E52B55-6828-A64F-A910-25EC50933567}"/>
              </a:ext>
            </a:extLst>
          </p:cNvPr>
          <p:cNvSpPr txBox="1"/>
          <p:nvPr/>
        </p:nvSpPr>
        <p:spPr>
          <a:xfrm>
            <a:off x="1152044" y="5665574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AIFO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A9E5B9-192E-EF48-AA59-8EEB16E56EEE}"/>
              </a:ext>
            </a:extLst>
          </p:cNvPr>
          <p:cNvGrpSpPr/>
          <p:nvPr/>
        </p:nvGrpSpPr>
        <p:grpSpPr>
          <a:xfrm>
            <a:off x="5546263" y="5692831"/>
            <a:ext cx="562880" cy="347253"/>
            <a:chOff x="5546263" y="5692831"/>
            <a:chExt cx="562880" cy="347253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074B026-65D3-E940-B0DE-4166B69FF877}"/>
                </a:ext>
              </a:extLst>
            </p:cNvPr>
            <p:cNvGrpSpPr/>
            <p:nvPr/>
          </p:nvGrpSpPr>
          <p:grpSpPr>
            <a:xfrm>
              <a:off x="5546263" y="5692831"/>
              <a:ext cx="146304" cy="345157"/>
              <a:chOff x="8035650" y="1019934"/>
              <a:chExt cx="146304" cy="345157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2F56A3A3-E919-F64E-BAAD-292DA02821F6}"/>
                  </a:ext>
                </a:extLst>
              </p:cNvPr>
              <p:cNvCxnSpPr/>
              <p:nvPr/>
            </p:nvCxnSpPr>
            <p:spPr>
              <a:xfrm>
                <a:off x="8035650" y="1024128"/>
                <a:ext cx="143470" cy="340963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17F9C92-41B9-B342-BA2F-F8509D6FF9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35650" y="1019934"/>
                <a:ext cx="146304" cy="33832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0A32BEE-F8C7-0A44-8135-C66CF333848E}"/>
                </a:ext>
              </a:extLst>
            </p:cNvPr>
            <p:cNvGrpSpPr/>
            <p:nvPr/>
          </p:nvGrpSpPr>
          <p:grpSpPr>
            <a:xfrm>
              <a:off x="5962839" y="5694927"/>
              <a:ext cx="146304" cy="345157"/>
              <a:chOff x="8035650" y="1019934"/>
              <a:chExt cx="146304" cy="345157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E53A4A4-74B5-824E-81A3-3F1579647BA4}"/>
                  </a:ext>
                </a:extLst>
              </p:cNvPr>
              <p:cNvCxnSpPr/>
              <p:nvPr/>
            </p:nvCxnSpPr>
            <p:spPr>
              <a:xfrm>
                <a:off x="8035650" y="1024128"/>
                <a:ext cx="143470" cy="340963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F89B5A-9523-C34F-8BD4-87A4D0DFD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35650" y="1019934"/>
                <a:ext cx="146304" cy="33832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5421F06-1450-544E-A248-57DB5B3505E7}"/>
              </a:ext>
            </a:extLst>
          </p:cNvPr>
          <p:cNvGrpSpPr/>
          <p:nvPr/>
        </p:nvGrpSpPr>
        <p:grpSpPr>
          <a:xfrm>
            <a:off x="5554952" y="4342984"/>
            <a:ext cx="146304" cy="345157"/>
            <a:chOff x="8035650" y="1019934"/>
            <a:chExt cx="146304" cy="34515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C643507-1AA3-3148-81C5-8BB1AEC703E0}"/>
                </a:ext>
              </a:extLst>
            </p:cNvPr>
            <p:cNvCxnSpPr/>
            <p:nvPr/>
          </p:nvCxnSpPr>
          <p:spPr>
            <a:xfrm>
              <a:off x="8035650" y="1024128"/>
              <a:ext cx="143470" cy="34096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6BCE0A9-F1F9-5549-BF38-5C0AC9B213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5650" y="1019934"/>
              <a:ext cx="146304" cy="33832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C0A6B01-DB60-6741-BC81-447A900FC463}"/>
              </a:ext>
            </a:extLst>
          </p:cNvPr>
          <p:cNvGrpSpPr/>
          <p:nvPr/>
        </p:nvGrpSpPr>
        <p:grpSpPr>
          <a:xfrm>
            <a:off x="4340757" y="2841283"/>
            <a:ext cx="146304" cy="345157"/>
            <a:chOff x="8035650" y="1019934"/>
            <a:chExt cx="146304" cy="34515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E5ED396-5135-CB45-AECC-A818AB34EBE6}"/>
                </a:ext>
              </a:extLst>
            </p:cNvPr>
            <p:cNvCxnSpPr/>
            <p:nvPr/>
          </p:nvCxnSpPr>
          <p:spPr>
            <a:xfrm>
              <a:off x="8035650" y="1024128"/>
              <a:ext cx="143470" cy="34096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56F4A17-28FD-8E42-A8C1-872D5528AD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5650" y="1019934"/>
              <a:ext cx="146304" cy="33832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E5E07F5-1BFF-6E48-9595-CD554EA3EC9B}"/>
              </a:ext>
            </a:extLst>
          </p:cNvPr>
          <p:cNvGrpSpPr/>
          <p:nvPr/>
        </p:nvGrpSpPr>
        <p:grpSpPr>
          <a:xfrm>
            <a:off x="4756626" y="2838700"/>
            <a:ext cx="146304" cy="345157"/>
            <a:chOff x="8035650" y="1019934"/>
            <a:chExt cx="146304" cy="345157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7976F89-72D4-994A-8F18-A6B9F0461A42}"/>
                </a:ext>
              </a:extLst>
            </p:cNvPr>
            <p:cNvCxnSpPr/>
            <p:nvPr/>
          </p:nvCxnSpPr>
          <p:spPr>
            <a:xfrm>
              <a:off x="8035650" y="1024128"/>
              <a:ext cx="143470" cy="34096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9CF289D-D77F-E645-9F76-B1DDF6B45B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5650" y="1019934"/>
              <a:ext cx="146304" cy="33832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48FA073-EF3F-B84C-9F88-7A436968CC6D}"/>
              </a:ext>
            </a:extLst>
          </p:cNvPr>
          <p:cNvGrpSpPr/>
          <p:nvPr/>
        </p:nvGrpSpPr>
        <p:grpSpPr>
          <a:xfrm>
            <a:off x="5955322" y="4340404"/>
            <a:ext cx="146304" cy="345157"/>
            <a:chOff x="8035650" y="1019934"/>
            <a:chExt cx="146304" cy="345157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9C6B5A6-DBD0-AE49-B390-B7F8D015B367}"/>
                </a:ext>
              </a:extLst>
            </p:cNvPr>
            <p:cNvCxnSpPr/>
            <p:nvPr/>
          </p:nvCxnSpPr>
          <p:spPr>
            <a:xfrm>
              <a:off x="8035650" y="1024128"/>
              <a:ext cx="143470" cy="340963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0F1E89F-EA83-8643-9020-A25F2A1BFF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35650" y="1019934"/>
              <a:ext cx="146304" cy="33832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F4C1DED-AAE2-1D45-B54D-9784C157F255}"/>
              </a:ext>
            </a:extLst>
          </p:cNvPr>
          <p:cNvSpPr/>
          <p:nvPr/>
        </p:nvSpPr>
        <p:spPr>
          <a:xfrm>
            <a:off x="7077503" y="5355431"/>
            <a:ext cx="978408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rank&lt;3?</a:t>
            </a:r>
          </a:p>
        </p:txBody>
      </p:sp>
      <p:sp>
        <p:nvSpPr>
          <p:cNvPr id="2" name="Title 41">
            <a:extLst>
              <a:ext uri="{FF2B5EF4-FFF2-40B4-BE49-F238E27FC236}">
                <a16:creationId xmlns:a16="http://schemas.microsoft.com/office/drawing/2014/main" id="{8BB56925-FB0A-4E18-95B8-C4577ABA986E}"/>
              </a:ext>
            </a:extLst>
          </p:cNvPr>
          <p:cNvSpPr txBox="1">
            <a:spLocks/>
          </p:cNvSpPr>
          <p:nvPr/>
        </p:nvSpPr>
        <p:spPr>
          <a:xfrm>
            <a:off x="258181" y="807523"/>
            <a:ext cx="6396619" cy="79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What is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“right” set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of packets to drop?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9089F8-841A-4A1E-B5AE-AB8DC8F35D4F}"/>
              </a:ext>
            </a:extLst>
          </p:cNvPr>
          <p:cNvGrpSpPr/>
          <p:nvPr/>
        </p:nvGrpSpPr>
        <p:grpSpPr>
          <a:xfrm>
            <a:off x="0" y="1502979"/>
            <a:ext cx="12192000" cy="3752481"/>
            <a:chOff x="0" y="1502979"/>
            <a:chExt cx="12192000" cy="375248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BE79BF-52F0-4F84-9AAB-4C88AD3DA5E6}"/>
                </a:ext>
              </a:extLst>
            </p:cNvPr>
            <p:cNvSpPr/>
            <p:nvPr/>
          </p:nvSpPr>
          <p:spPr>
            <a:xfrm>
              <a:off x="0" y="1502979"/>
              <a:ext cx="12192000" cy="37524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A picture containing text, person, indoor&#10;&#10;Description automatically generated">
              <a:extLst>
                <a:ext uri="{FF2B5EF4-FFF2-40B4-BE49-F238E27FC236}">
                  <a16:creationId xmlns:a16="http://schemas.microsoft.com/office/drawing/2014/main" id="{DB02EC1F-A5FD-41F8-9858-7D8B46AAC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003" y="2016363"/>
              <a:ext cx="4847491" cy="2968258"/>
            </a:xfrm>
            <a:prstGeom prst="rect">
              <a:avLst/>
            </a:prstGeom>
            <a:noFill/>
          </p:spPr>
        </p:pic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08F7960C-4EAF-46B4-8B5E-DB5180168F83}"/>
                </a:ext>
              </a:extLst>
            </p:cNvPr>
            <p:cNvSpPr/>
            <p:nvPr/>
          </p:nvSpPr>
          <p:spPr>
            <a:xfrm>
              <a:off x="6379779" y="1636306"/>
              <a:ext cx="3909507" cy="1690308"/>
            </a:xfrm>
            <a:prstGeom prst="wedgeRoundRectCallout">
              <a:avLst>
                <a:gd name="adj1" fmla="val -89342"/>
                <a:gd name="adj2" fmla="val 41359"/>
                <a:gd name="adj3" fmla="val 1666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Drop the packets with rank </a:t>
              </a:r>
              <a:r>
                <a:rPr lang="en-US" sz="2400" b="1" dirty="0">
                  <a:solidFill>
                    <a:srgbClr val="FF0000"/>
                  </a:solidFill>
                </a:rPr>
                <a:t>smaller than 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02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65" grpId="0" animBg="1"/>
      <p:bldP spid="66" grpId="0" animBg="1"/>
      <p:bldP spid="67" grpId="0" animBg="1"/>
      <p:bldP spid="68" grpId="0" animBg="1"/>
      <p:bldP spid="82" grpId="0" animBg="1"/>
      <p:bldP spid="83" grpId="0" animBg="1"/>
      <p:bldP spid="84" grpId="0" animBg="1"/>
      <p:bldP spid="85" grpId="0" animBg="1"/>
      <p:bldP spid="1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1">
            <a:extLst>
              <a:ext uri="{FF2B5EF4-FFF2-40B4-BE49-F238E27FC236}">
                <a16:creationId xmlns:a16="http://schemas.microsoft.com/office/drawing/2014/main" id="{14623D49-AEE3-364C-BA55-CFDDBE6B330D}"/>
              </a:ext>
            </a:extLst>
          </p:cNvPr>
          <p:cNvSpPr txBox="1">
            <a:spLocks/>
          </p:cNvSpPr>
          <p:nvPr/>
        </p:nvSpPr>
        <p:spPr>
          <a:xfrm>
            <a:off x="694332" y="2963209"/>
            <a:ext cx="10386956" cy="348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AIFO uses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admission control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to achieve the goal</a:t>
            </a:r>
          </a:p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Uses only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one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FIFO queue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Drops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cs typeface="Helvetica Neue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packets based 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their ranks</a:t>
            </a:r>
          </a:p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Drops packets even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when the queue has room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(e.g., packet 4 and 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itle 41">
            <a:extLst>
              <a:ext uri="{FF2B5EF4-FFF2-40B4-BE49-F238E27FC236}">
                <a16:creationId xmlns:a16="http://schemas.microsoft.com/office/drawing/2014/main" id="{002F08C5-D026-7B47-8F88-71E14F2FB734}"/>
              </a:ext>
            </a:extLst>
          </p:cNvPr>
          <p:cNvSpPr txBox="1">
            <a:spLocks/>
          </p:cNvSpPr>
          <p:nvPr/>
        </p:nvSpPr>
        <p:spPr>
          <a:xfrm>
            <a:off x="68240" y="-102420"/>
            <a:ext cx="112276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AIFO Design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6E622C-577C-EB42-8A9E-0E578C8B2EF7}"/>
              </a:ext>
            </a:extLst>
          </p:cNvPr>
          <p:cNvCxnSpPr>
            <a:cxnSpLocks/>
          </p:cNvCxnSpPr>
          <p:nvPr/>
        </p:nvCxnSpPr>
        <p:spPr>
          <a:xfrm>
            <a:off x="8435662" y="2083253"/>
            <a:ext cx="1691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39F537-F24F-E24A-9A38-1389CAE6B023}"/>
              </a:ext>
            </a:extLst>
          </p:cNvPr>
          <p:cNvCxnSpPr>
            <a:cxnSpLocks/>
          </p:cNvCxnSpPr>
          <p:nvPr/>
        </p:nvCxnSpPr>
        <p:spPr>
          <a:xfrm>
            <a:off x="8435662" y="2766049"/>
            <a:ext cx="1691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124552-89E4-6F4C-844F-E4C3AD8417EB}"/>
              </a:ext>
            </a:extLst>
          </p:cNvPr>
          <p:cNvCxnSpPr>
            <a:cxnSpLocks/>
          </p:cNvCxnSpPr>
          <p:nvPr/>
        </p:nvCxnSpPr>
        <p:spPr>
          <a:xfrm flipV="1">
            <a:off x="10120774" y="2079362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630913E-15A5-6F45-856D-751C049FB3B9}"/>
              </a:ext>
            </a:extLst>
          </p:cNvPr>
          <p:cNvSpPr/>
          <p:nvPr/>
        </p:nvSpPr>
        <p:spPr>
          <a:xfrm>
            <a:off x="9691931" y="2191907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BCB56B-5204-144B-B3C1-076067474B16}"/>
              </a:ext>
            </a:extLst>
          </p:cNvPr>
          <p:cNvSpPr/>
          <p:nvPr/>
        </p:nvSpPr>
        <p:spPr>
          <a:xfrm>
            <a:off x="9287366" y="2191907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DBFE7D-CCDB-FB40-9C0B-0DFA942E7492}"/>
              </a:ext>
            </a:extLst>
          </p:cNvPr>
          <p:cNvSpPr/>
          <p:nvPr/>
        </p:nvSpPr>
        <p:spPr>
          <a:xfrm>
            <a:off x="8882801" y="2191907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EB6A7F-4DA5-BD41-9B1F-03AF49F6E872}"/>
              </a:ext>
            </a:extLst>
          </p:cNvPr>
          <p:cNvSpPr/>
          <p:nvPr/>
        </p:nvSpPr>
        <p:spPr>
          <a:xfrm>
            <a:off x="8478236" y="2191907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926DE5-89AF-C342-ABA4-24E4606958B8}"/>
              </a:ext>
            </a:extLst>
          </p:cNvPr>
          <p:cNvCxnSpPr>
            <a:cxnSpLocks/>
          </p:cNvCxnSpPr>
          <p:nvPr/>
        </p:nvCxnSpPr>
        <p:spPr>
          <a:xfrm>
            <a:off x="10120774" y="2420507"/>
            <a:ext cx="548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1FE7D17-A888-9646-8FED-136F2CCA873B}"/>
              </a:ext>
            </a:extLst>
          </p:cNvPr>
          <p:cNvSpPr txBox="1"/>
          <p:nvPr/>
        </p:nvSpPr>
        <p:spPr>
          <a:xfrm>
            <a:off x="8919844" y="279178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FIFO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F8218-B58D-C145-BC57-71B74E915964}"/>
              </a:ext>
            </a:extLst>
          </p:cNvPr>
          <p:cNvGrpSpPr/>
          <p:nvPr/>
        </p:nvGrpSpPr>
        <p:grpSpPr>
          <a:xfrm>
            <a:off x="4145161" y="2191907"/>
            <a:ext cx="2359558" cy="457200"/>
            <a:chOff x="4145161" y="2191907"/>
            <a:chExt cx="2359558" cy="4572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FCD96D-CEAF-E045-8A64-9E9CB24CB3A8}"/>
                </a:ext>
              </a:extLst>
            </p:cNvPr>
            <p:cNvSpPr/>
            <p:nvPr/>
          </p:nvSpPr>
          <p:spPr>
            <a:xfrm>
              <a:off x="5761826" y="2191907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294D05-9D07-C748-AC0F-ADCF28456A4A}"/>
                </a:ext>
              </a:extLst>
            </p:cNvPr>
            <p:cNvSpPr/>
            <p:nvPr/>
          </p:nvSpPr>
          <p:spPr>
            <a:xfrm>
              <a:off x="5357261" y="2191907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586E27-B2C6-FA4D-A2B6-8CBABE3EE9C0}"/>
                </a:ext>
              </a:extLst>
            </p:cNvPr>
            <p:cNvSpPr/>
            <p:nvPr/>
          </p:nvSpPr>
          <p:spPr>
            <a:xfrm>
              <a:off x="6166391" y="2191907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C7BBCD-9FD0-2842-A2B3-C22D46BE8B5E}"/>
                </a:ext>
              </a:extLst>
            </p:cNvPr>
            <p:cNvSpPr/>
            <p:nvPr/>
          </p:nvSpPr>
          <p:spPr>
            <a:xfrm>
              <a:off x="4952696" y="2191907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5FD4D43-C958-DA4E-B677-0A6A4D9085F6}"/>
                </a:ext>
              </a:extLst>
            </p:cNvPr>
            <p:cNvSpPr/>
            <p:nvPr/>
          </p:nvSpPr>
          <p:spPr>
            <a:xfrm>
              <a:off x="4549726" y="2191907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8A49C0-4AC7-A74E-BA08-7A3B0A6D5F5F}"/>
                </a:ext>
              </a:extLst>
            </p:cNvPr>
            <p:cNvSpPr/>
            <p:nvPr/>
          </p:nvSpPr>
          <p:spPr>
            <a:xfrm>
              <a:off x="4145161" y="2191907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B54E03E-7239-9743-A238-3A143DB7F22E}"/>
              </a:ext>
            </a:extLst>
          </p:cNvPr>
          <p:cNvCxnSpPr>
            <a:cxnSpLocks/>
          </p:cNvCxnSpPr>
          <p:nvPr/>
        </p:nvCxnSpPr>
        <p:spPr>
          <a:xfrm>
            <a:off x="6836192" y="2420507"/>
            <a:ext cx="12344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3E57EF7-C94F-4543-8C93-BA14D76705A0}"/>
              </a:ext>
            </a:extLst>
          </p:cNvPr>
          <p:cNvSpPr txBox="1"/>
          <p:nvPr/>
        </p:nvSpPr>
        <p:spPr>
          <a:xfrm>
            <a:off x="1043556" y="220771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AIFO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14948C-951D-DE48-8655-82022E4420A7}"/>
              </a:ext>
            </a:extLst>
          </p:cNvPr>
          <p:cNvGrpSpPr/>
          <p:nvPr/>
        </p:nvGrpSpPr>
        <p:grpSpPr>
          <a:xfrm>
            <a:off x="5437775" y="2234975"/>
            <a:ext cx="562880" cy="347253"/>
            <a:chOff x="5437775" y="2234975"/>
            <a:chExt cx="562880" cy="34725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A18EECD-5113-9649-A4B9-9AFD35EB1B68}"/>
                </a:ext>
              </a:extLst>
            </p:cNvPr>
            <p:cNvGrpSpPr/>
            <p:nvPr/>
          </p:nvGrpSpPr>
          <p:grpSpPr>
            <a:xfrm>
              <a:off x="5437775" y="2234975"/>
              <a:ext cx="146304" cy="345157"/>
              <a:chOff x="8035650" y="1019934"/>
              <a:chExt cx="146304" cy="345157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596843C-5F0F-FF47-9A20-0A70BCA38EAC}"/>
                  </a:ext>
                </a:extLst>
              </p:cNvPr>
              <p:cNvCxnSpPr/>
              <p:nvPr/>
            </p:nvCxnSpPr>
            <p:spPr>
              <a:xfrm>
                <a:off x="8035650" y="1024128"/>
                <a:ext cx="143470" cy="340963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68C129A-FFED-5F42-8294-56E010D9D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35650" y="1019934"/>
                <a:ext cx="146304" cy="33832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850865C-8216-5648-A3B8-5F71D3FA58E4}"/>
                </a:ext>
              </a:extLst>
            </p:cNvPr>
            <p:cNvGrpSpPr/>
            <p:nvPr/>
          </p:nvGrpSpPr>
          <p:grpSpPr>
            <a:xfrm>
              <a:off x="5854351" y="2237071"/>
              <a:ext cx="146304" cy="345157"/>
              <a:chOff x="8035650" y="1019934"/>
              <a:chExt cx="146304" cy="34515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9FDA757-70DB-F04C-BE2F-E0D19C9E58EB}"/>
                  </a:ext>
                </a:extLst>
              </p:cNvPr>
              <p:cNvCxnSpPr/>
              <p:nvPr/>
            </p:nvCxnSpPr>
            <p:spPr>
              <a:xfrm>
                <a:off x="8035650" y="1024128"/>
                <a:ext cx="143470" cy="340963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114B694-F61F-D64C-8390-01D7AFC6BD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35650" y="1019934"/>
                <a:ext cx="146304" cy="33832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D42C85F-CF9E-DC46-9428-58F3AC0FD563}"/>
              </a:ext>
            </a:extLst>
          </p:cNvPr>
          <p:cNvSpPr/>
          <p:nvPr/>
        </p:nvSpPr>
        <p:spPr>
          <a:xfrm>
            <a:off x="6969015" y="1897575"/>
            <a:ext cx="978408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rank&lt;3?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EC7BADD-6B6B-8D41-92F9-676344B79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66" y="1079308"/>
            <a:ext cx="564816" cy="56481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D74B6CE-97E3-D646-A3B5-034D7872C3D7}"/>
              </a:ext>
            </a:extLst>
          </p:cNvPr>
          <p:cNvSpPr txBox="1"/>
          <p:nvPr/>
        </p:nvSpPr>
        <p:spPr>
          <a:xfrm>
            <a:off x="1348352" y="1206671"/>
            <a:ext cx="808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Ideally we want to drop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same set of packets as PIFO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7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AIFO Design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2E790A-86A1-004C-93A8-10FCB0FE96D9}"/>
              </a:ext>
            </a:extLst>
          </p:cNvPr>
          <p:cNvCxnSpPr>
            <a:cxnSpLocks/>
          </p:cNvCxnSpPr>
          <p:nvPr/>
        </p:nvCxnSpPr>
        <p:spPr>
          <a:xfrm>
            <a:off x="8615112" y="1832796"/>
            <a:ext cx="1691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ADD019-EC14-8E48-87B6-D3182BADDC47}"/>
              </a:ext>
            </a:extLst>
          </p:cNvPr>
          <p:cNvCxnSpPr>
            <a:cxnSpLocks/>
          </p:cNvCxnSpPr>
          <p:nvPr/>
        </p:nvCxnSpPr>
        <p:spPr>
          <a:xfrm>
            <a:off x="8615112" y="2515592"/>
            <a:ext cx="1691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FB316E-DB7F-8F4C-8851-128A9672E5B6}"/>
              </a:ext>
            </a:extLst>
          </p:cNvPr>
          <p:cNvCxnSpPr>
            <a:cxnSpLocks/>
          </p:cNvCxnSpPr>
          <p:nvPr/>
        </p:nvCxnSpPr>
        <p:spPr>
          <a:xfrm flipV="1">
            <a:off x="10300224" y="1828905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5637B59-7E7B-554E-A1B6-77095C67DB5F}"/>
              </a:ext>
            </a:extLst>
          </p:cNvPr>
          <p:cNvSpPr/>
          <p:nvPr/>
        </p:nvSpPr>
        <p:spPr>
          <a:xfrm>
            <a:off x="9871381" y="1941450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E46353-DAA6-5D4C-9749-FE9CC427A3D9}"/>
              </a:ext>
            </a:extLst>
          </p:cNvPr>
          <p:cNvSpPr/>
          <p:nvPr/>
        </p:nvSpPr>
        <p:spPr>
          <a:xfrm>
            <a:off x="9466816" y="1941450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EEC9BC-F3E6-8A4D-82E5-EDFA8C3EBBC3}"/>
              </a:ext>
            </a:extLst>
          </p:cNvPr>
          <p:cNvSpPr/>
          <p:nvPr/>
        </p:nvSpPr>
        <p:spPr>
          <a:xfrm>
            <a:off x="9062251" y="1941450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1E902F-08BF-5E40-A6D5-F8537EC8CC6F}"/>
              </a:ext>
            </a:extLst>
          </p:cNvPr>
          <p:cNvSpPr/>
          <p:nvPr/>
        </p:nvSpPr>
        <p:spPr>
          <a:xfrm>
            <a:off x="8657686" y="1941450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60EC01-F6E4-7C4B-A68D-824B6AF443E8}"/>
              </a:ext>
            </a:extLst>
          </p:cNvPr>
          <p:cNvCxnSpPr>
            <a:cxnSpLocks/>
          </p:cNvCxnSpPr>
          <p:nvPr/>
        </p:nvCxnSpPr>
        <p:spPr>
          <a:xfrm>
            <a:off x="10300224" y="2170050"/>
            <a:ext cx="5486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E6B5A04-DC3B-BC42-AABD-267E7AA1B274}"/>
              </a:ext>
            </a:extLst>
          </p:cNvPr>
          <p:cNvSpPr txBox="1"/>
          <p:nvPr/>
        </p:nvSpPr>
        <p:spPr>
          <a:xfrm>
            <a:off x="9099294" y="254132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FIFO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54179B-B873-9546-8CC3-ABE13E44F7F2}"/>
              </a:ext>
            </a:extLst>
          </p:cNvPr>
          <p:cNvSpPr/>
          <p:nvPr/>
        </p:nvSpPr>
        <p:spPr>
          <a:xfrm>
            <a:off x="5130741" y="1941450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CEA461-2407-664C-89A7-516DD06FE0B9}"/>
              </a:ext>
            </a:extLst>
          </p:cNvPr>
          <p:cNvSpPr/>
          <p:nvPr/>
        </p:nvSpPr>
        <p:spPr>
          <a:xfrm>
            <a:off x="4726176" y="1941450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6D7864-C08E-3C49-B52A-AA3BB113F35D}"/>
              </a:ext>
            </a:extLst>
          </p:cNvPr>
          <p:cNvSpPr/>
          <p:nvPr/>
        </p:nvSpPr>
        <p:spPr>
          <a:xfrm>
            <a:off x="4321611" y="1941450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A0B6E-A461-FF42-8E87-BD64F47BAC00}"/>
              </a:ext>
            </a:extLst>
          </p:cNvPr>
          <p:cNvSpPr/>
          <p:nvPr/>
        </p:nvSpPr>
        <p:spPr>
          <a:xfrm>
            <a:off x="3917046" y="1941450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F7A7A0-B064-1B4A-B6CC-80B2ED133BC9}"/>
              </a:ext>
            </a:extLst>
          </p:cNvPr>
          <p:cNvSpPr/>
          <p:nvPr/>
        </p:nvSpPr>
        <p:spPr>
          <a:xfrm>
            <a:off x="3514076" y="1941450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A0C196-8343-4744-A77B-7371CEF31A3D}"/>
              </a:ext>
            </a:extLst>
          </p:cNvPr>
          <p:cNvSpPr/>
          <p:nvPr/>
        </p:nvSpPr>
        <p:spPr>
          <a:xfrm>
            <a:off x="3109511" y="1941450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294AE0-A161-7043-B22E-2E09AB2B2333}"/>
              </a:ext>
            </a:extLst>
          </p:cNvPr>
          <p:cNvCxnSpPr>
            <a:cxnSpLocks/>
          </p:cNvCxnSpPr>
          <p:nvPr/>
        </p:nvCxnSpPr>
        <p:spPr>
          <a:xfrm>
            <a:off x="5858244" y="2170050"/>
            <a:ext cx="222135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006B58-1107-47F9-9E40-0FB2C8FA9A3A}"/>
              </a:ext>
            </a:extLst>
          </p:cNvPr>
          <p:cNvSpPr/>
          <p:nvPr/>
        </p:nvSpPr>
        <p:spPr>
          <a:xfrm>
            <a:off x="6531600" y="1546177"/>
            <a:ext cx="978408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rank&lt;3?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8B712D58-613E-40A8-BF26-E3F8BF2EA080}"/>
              </a:ext>
            </a:extLst>
          </p:cNvPr>
          <p:cNvGrpSpPr/>
          <p:nvPr/>
        </p:nvGrpSpPr>
        <p:grpSpPr>
          <a:xfrm>
            <a:off x="685955" y="1938867"/>
            <a:ext cx="4783114" cy="1033925"/>
            <a:chOff x="685955" y="1938867"/>
            <a:chExt cx="4783114" cy="103392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8199CC2-CC36-6A41-89BA-BEDA2C172521}"/>
                </a:ext>
              </a:extLst>
            </p:cNvPr>
            <p:cNvSpPr/>
            <p:nvPr/>
          </p:nvSpPr>
          <p:spPr>
            <a:xfrm>
              <a:off x="2705593" y="1938867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8AE62E3-A8EB-2145-A901-B0EA30D59962}"/>
                </a:ext>
              </a:extLst>
            </p:cNvPr>
            <p:cNvSpPr/>
            <p:nvPr/>
          </p:nvSpPr>
          <p:spPr>
            <a:xfrm>
              <a:off x="2302623" y="1938867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95DC7F-1668-6A46-87A4-5DFB7C03A2D3}"/>
                </a:ext>
              </a:extLst>
            </p:cNvPr>
            <p:cNvSpPr/>
            <p:nvPr/>
          </p:nvSpPr>
          <p:spPr>
            <a:xfrm>
              <a:off x="1898057" y="1938867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21772E-C646-4148-8236-C3B5717FC0D5}"/>
                </a:ext>
              </a:extLst>
            </p:cNvPr>
            <p:cNvSpPr/>
            <p:nvPr/>
          </p:nvSpPr>
          <p:spPr>
            <a:xfrm>
              <a:off x="1493491" y="1938867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13F67B-376C-48B7-A0CB-77A10A4BD788}"/>
                </a:ext>
              </a:extLst>
            </p:cNvPr>
            <p:cNvSpPr/>
            <p:nvPr/>
          </p:nvSpPr>
          <p:spPr>
            <a:xfrm>
              <a:off x="1090521" y="1938867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3635B2-4DC5-4154-8545-7DB30B971CFE}"/>
                </a:ext>
              </a:extLst>
            </p:cNvPr>
            <p:cNvSpPr/>
            <p:nvPr/>
          </p:nvSpPr>
          <p:spPr>
            <a:xfrm>
              <a:off x="685955" y="1938867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3B352E-4DD2-419D-927F-316424D2803E}"/>
                </a:ext>
              </a:extLst>
            </p:cNvPr>
            <p:cNvSpPr/>
            <p:nvPr/>
          </p:nvSpPr>
          <p:spPr>
            <a:xfrm>
              <a:off x="5130741" y="2515592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10B1E9-3F8F-433E-8801-991B89405B24}"/>
                </a:ext>
              </a:extLst>
            </p:cNvPr>
            <p:cNvSpPr/>
            <p:nvPr/>
          </p:nvSpPr>
          <p:spPr>
            <a:xfrm>
              <a:off x="4727771" y="2515592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3D23B9-3AEE-4126-8987-41F08114010B}"/>
                </a:ext>
              </a:extLst>
            </p:cNvPr>
            <p:cNvSpPr/>
            <p:nvPr/>
          </p:nvSpPr>
          <p:spPr>
            <a:xfrm>
              <a:off x="4323205" y="2515592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DEB950-0CB9-4E6C-95AF-801B4952A7B0}"/>
                </a:ext>
              </a:extLst>
            </p:cNvPr>
            <p:cNvSpPr/>
            <p:nvPr/>
          </p:nvSpPr>
          <p:spPr>
            <a:xfrm>
              <a:off x="3918639" y="2515592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4970C2-D66E-424D-B271-E3827B9D9B3C}"/>
                </a:ext>
              </a:extLst>
            </p:cNvPr>
            <p:cNvSpPr/>
            <p:nvPr/>
          </p:nvSpPr>
          <p:spPr>
            <a:xfrm>
              <a:off x="3515669" y="2515592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95584E-EC8F-49D4-B7EB-C0DB5681CD88}"/>
                </a:ext>
              </a:extLst>
            </p:cNvPr>
            <p:cNvSpPr/>
            <p:nvPr/>
          </p:nvSpPr>
          <p:spPr>
            <a:xfrm>
              <a:off x="3111103" y="2515592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7F7B74-B331-4B21-AE1C-D95805B7ABBC}"/>
                </a:ext>
              </a:extLst>
            </p:cNvPr>
            <p:cNvSpPr/>
            <p:nvPr/>
          </p:nvSpPr>
          <p:spPr>
            <a:xfrm>
              <a:off x="2705593" y="2513989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15BCB03-4BDE-4C6A-B2A7-3BEBDAB7542B}"/>
                </a:ext>
              </a:extLst>
            </p:cNvPr>
            <p:cNvSpPr/>
            <p:nvPr/>
          </p:nvSpPr>
          <p:spPr>
            <a:xfrm>
              <a:off x="2302623" y="2513989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DA29026-3660-4425-A194-555A6E6BA452}"/>
                </a:ext>
              </a:extLst>
            </p:cNvPr>
            <p:cNvSpPr/>
            <p:nvPr/>
          </p:nvSpPr>
          <p:spPr>
            <a:xfrm>
              <a:off x="1898057" y="2513989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27386DB-643A-4846-9931-6EB377448525}"/>
                </a:ext>
              </a:extLst>
            </p:cNvPr>
            <p:cNvSpPr/>
            <p:nvPr/>
          </p:nvSpPr>
          <p:spPr>
            <a:xfrm>
              <a:off x="1500424" y="2513989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0D698B3-922E-4B01-ABCE-D125B43EEC72}"/>
                </a:ext>
              </a:extLst>
            </p:cNvPr>
            <p:cNvSpPr txBox="1"/>
            <p:nvPr/>
          </p:nvSpPr>
          <p:spPr>
            <a:xfrm>
              <a:off x="692262" y="244899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……</a:t>
              </a:r>
            </a:p>
          </p:txBody>
        </p:sp>
      </p:grpSp>
      <p:pic>
        <p:nvPicPr>
          <p:cNvPr id="63" name="Picture 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CE462D6A-93C1-4049-9B5B-523AAB432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98" y="1044877"/>
            <a:ext cx="1719258" cy="1052751"/>
          </a:xfrm>
          <a:prstGeom prst="rect">
            <a:avLst/>
          </a:prstGeom>
          <a:noFill/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539C762B-99A9-4E91-A215-4CEDE44BA5D2}"/>
              </a:ext>
            </a:extLst>
          </p:cNvPr>
          <p:cNvGrpSpPr/>
          <p:nvPr/>
        </p:nvGrpSpPr>
        <p:grpSpPr>
          <a:xfrm>
            <a:off x="341662" y="3769107"/>
            <a:ext cx="11042933" cy="2895600"/>
            <a:chOff x="412467" y="3744913"/>
            <a:chExt cx="11042933" cy="28956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B99B20D-4C65-42B5-AFF2-6AA4EEA84C6A}"/>
                </a:ext>
              </a:extLst>
            </p:cNvPr>
            <p:cNvGrpSpPr/>
            <p:nvPr/>
          </p:nvGrpSpPr>
          <p:grpSpPr>
            <a:xfrm>
              <a:off x="786758" y="4220354"/>
              <a:ext cx="381108" cy="1491923"/>
              <a:chOff x="232623" y="4946161"/>
              <a:chExt cx="381108" cy="1191971"/>
            </a:xfrm>
          </p:grpSpPr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440A6737-BDB5-4C8F-8FBA-B4EC039A3419}"/>
                  </a:ext>
                </a:extLst>
              </p:cNvPr>
              <p:cNvCxnSpPr/>
              <p:nvPr/>
            </p:nvCxnSpPr>
            <p:spPr>
              <a:xfrm flipV="1">
                <a:off x="236105" y="4946161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A0D64A81-E642-4545-A1EE-BC34E42B846A}"/>
                  </a:ext>
                </a:extLst>
              </p:cNvPr>
              <p:cNvCxnSpPr/>
              <p:nvPr/>
            </p:nvCxnSpPr>
            <p:spPr>
              <a:xfrm flipV="1">
                <a:off x="233518" y="5060461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FC6B5CAA-C5F6-438B-9735-998DED5550CF}"/>
                  </a:ext>
                </a:extLst>
              </p:cNvPr>
              <p:cNvCxnSpPr/>
              <p:nvPr/>
            </p:nvCxnSpPr>
            <p:spPr>
              <a:xfrm flipV="1">
                <a:off x="236105" y="5181690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E176C55E-9942-492D-B7E5-292238FB5FF3}"/>
                  </a:ext>
                </a:extLst>
              </p:cNvPr>
              <p:cNvCxnSpPr/>
              <p:nvPr/>
            </p:nvCxnSpPr>
            <p:spPr>
              <a:xfrm flipV="1">
                <a:off x="236105" y="5297268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FCBB4D7A-C94F-4A4D-90D0-9FE568A517EB}"/>
                  </a:ext>
                </a:extLst>
              </p:cNvPr>
              <p:cNvCxnSpPr/>
              <p:nvPr/>
            </p:nvCxnSpPr>
            <p:spPr>
              <a:xfrm flipV="1">
                <a:off x="236105" y="5417378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2D0D206D-EFD7-4202-B02D-ACCAA4DC0FE0}"/>
                  </a:ext>
                </a:extLst>
              </p:cNvPr>
              <p:cNvCxnSpPr/>
              <p:nvPr/>
            </p:nvCxnSpPr>
            <p:spPr>
              <a:xfrm flipV="1">
                <a:off x="236878" y="5536710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D5120F39-5833-4575-8173-C7E5E486FBA7}"/>
                  </a:ext>
                </a:extLst>
              </p:cNvPr>
              <p:cNvCxnSpPr/>
              <p:nvPr/>
            </p:nvCxnSpPr>
            <p:spPr>
              <a:xfrm flipV="1">
                <a:off x="236105" y="5657938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8DB30AF2-1F43-4E26-BC42-03F1E0743908}"/>
                  </a:ext>
                </a:extLst>
              </p:cNvPr>
              <p:cNvCxnSpPr/>
              <p:nvPr/>
            </p:nvCxnSpPr>
            <p:spPr>
              <a:xfrm flipV="1">
                <a:off x="236878" y="5778049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3AA25F3E-5992-4ED7-B573-95CC7E1FD324}"/>
                  </a:ext>
                </a:extLst>
              </p:cNvPr>
              <p:cNvCxnSpPr/>
              <p:nvPr/>
            </p:nvCxnSpPr>
            <p:spPr>
              <a:xfrm flipV="1">
                <a:off x="237651" y="5897381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C003F8CE-A0BA-4240-A765-EE438890DEA8}"/>
                  </a:ext>
                </a:extLst>
              </p:cNvPr>
              <p:cNvCxnSpPr/>
              <p:nvPr/>
            </p:nvCxnSpPr>
            <p:spPr>
              <a:xfrm flipV="1">
                <a:off x="236105" y="6018799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336DE090-D137-4FD3-B985-5A07F3CB7E6E}"/>
                  </a:ext>
                </a:extLst>
              </p:cNvPr>
              <p:cNvCxnSpPr/>
              <p:nvPr/>
            </p:nvCxnSpPr>
            <p:spPr>
              <a:xfrm flipV="1">
                <a:off x="232623" y="6138132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509FA0F-81B1-4DBB-B450-88541A45D63A}"/>
                </a:ext>
              </a:extLst>
            </p:cNvPr>
            <p:cNvSpPr txBox="1"/>
            <p:nvPr/>
          </p:nvSpPr>
          <p:spPr>
            <a:xfrm>
              <a:off x="2518943" y="3744913"/>
              <a:ext cx="1979759" cy="359436"/>
            </a:xfrm>
            <a:prstGeom prst="rect">
              <a:avLst/>
            </a:prstGeom>
            <a:noFill/>
          </p:spPr>
          <p:txBody>
            <a:bodyPr wrap="square" lIns="81639" tIns="40820" rIns="81639" bIns="4082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sto MT" charset="0"/>
                  <a:ea typeface="Calisto MT" charset="0"/>
                  <a:cs typeface="Calisto MT" charset="0"/>
                </a:rPr>
                <a:t>Match + Action 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2C38926-C252-4851-9FCB-E8E04CCE7F26}"/>
                </a:ext>
              </a:extLst>
            </p:cNvPr>
            <p:cNvCxnSpPr/>
            <p:nvPr/>
          </p:nvCxnSpPr>
          <p:spPr>
            <a:xfrm>
              <a:off x="1941494" y="4989897"/>
              <a:ext cx="740182" cy="12164"/>
            </a:xfrm>
            <a:prstGeom prst="straightConnector1">
              <a:avLst/>
            </a:prstGeom>
            <a:noFill/>
            <a:ln w="5715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D60F5E8-B2E5-4F0B-ABFD-E09A58515F00}"/>
                </a:ext>
              </a:extLst>
            </p:cNvPr>
            <p:cNvCxnSpPr/>
            <p:nvPr/>
          </p:nvCxnSpPr>
          <p:spPr>
            <a:xfrm>
              <a:off x="9514037" y="5002061"/>
              <a:ext cx="722055" cy="724"/>
            </a:xfrm>
            <a:prstGeom prst="straightConnector1">
              <a:avLst/>
            </a:prstGeom>
            <a:noFill/>
            <a:ln w="5715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D8E9EC6-7214-4147-8786-13A173F0A88E}"/>
                </a:ext>
              </a:extLst>
            </p:cNvPr>
            <p:cNvCxnSpPr/>
            <p:nvPr/>
          </p:nvCxnSpPr>
          <p:spPr>
            <a:xfrm>
              <a:off x="4281694" y="5002061"/>
              <a:ext cx="466899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7FB27B-2693-45F1-93D2-592889E6103A}"/>
                </a:ext>
              </a:extLst>
            </p:cNvPr>
            <p:cNvSpPr txBox="1"/>
            <p:nvPr/>
          </p:nvSpPr>
          <p:spPr>
            <a:xfrm>
              <a:off x="412467" y="6240403"/>
              <a:ext cx="2672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sto MT" charset="0"/>
                  <a:ea typeface="Calisto MT" charset="0"/>
                  <a:cs typeface="Calisto MT" charset="0"/>
                </a:rPr>
                <a:t>Programmable Parser</a:t>
              </a:r>
            </a:p>
          </p:txBody>
        </p:sp>
        <p:sp>
          <p:nvSpPr>
            <p:cNvPr id="71" name="Left Brace 70">
              <a:extLst>
                <a:ext uri="{FF2B5EF4-FFF2-40B4-BE49-F238E27FC236}">
                  <a16:creationId xmlns:a16="http://schemas.microsoft.com/office/drawing/2014/main" id="{6FCAE3BF-3A75-4D37-965D-C43D4FA9D240}"/>
                </a:ext>
              </a:extLst>
            </p:cNvPr>
            <p:cNvSpPr/>
            <p:nvPr/>
          </p:nvSpPr>
          <p:spPr>
            <a:xfrm rot="5400000" flipH="1">
              <a:off x="5986722" y="2649667"/>
              <a:ext cx="222268" cy="6832361"/>
            </a:xfrm>
            <a:prstGeom prst="leftBrace">
              <a:avLst>
                <a:gd name="adj1" fmla="val 43551"/>
                <a:gd name="adj2" fmla="val 49888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4243D7C-3640-4567-8221-9F4BAE4459B9}"/>
                </a:ext>
              </a:extLst>
            </p:cNvPr>
            <p:cNvSpPr txBox="1"/>
            <p:nvPr/>
          </p:nvSpPr>
          <p:spPr>
            <a:xfrm>
              <a:off x="3759200" y="6240403"/>
              <a:ext cx="4631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sto MT" charset="0"/>
                  <a:ea typeface="Calisto MT" charset="0"/>
                  <a:cs typeface="Calisto MT" charset="0"/>
                </a:rPr>
                <a:t>Programmable Match-Action Pipeline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0D9FDD3-DE37-451B-AF3F-B6ECFBA73A37}"/>
                </a:ext>
              </a:extLst>
            </p:cNvPr>
            <p:cNvGrpSpPr/>
            <p:nvPr/>
          </p:nvGrpSpPr>
          <p:grpSpPr>
            <a:xfrm>
              <a:off x="2681676" y="4125913"/>
              <a:ext cx="1600018" cy="1752295"/>
              <a:chOff x="3149782" y="4741634"/>
              <a:chExt cx="1600018" cy="1752295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BC80A28-9355-4C38-A462-BF3CB9F61C0D}"/>
                  </a:ext>
                </a:extLst>
              </p:cNvPr>
              <p:cNvSpPr/>
              <p:nvPr/>
            </p:nvSpPr>
            <p:spPr>
              <a:xfrm>
                <a:off x="3149782" y="4741634"/>
                <a:ext cx="1600018" cy="1752295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81639" tIns="40820" rIns="81639" bIns="408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DD9E034E-A82F-4396-8E76-B919DCC25386}"/>
                  </a:ext>
                </a:extLst>
              </p:cNvPr>
              <p:cNvGrpSpPr/>
              <p:nvPr/>
            </p:nvGrpSpPr>
            <p:grpSpPr>
              <a:xfrm>
                <a:off x="3272125" y="4804479"/>
                <a:ext cx="1401475" cy="335744"/>
                <a:chOff x="5681006" y="4648202"/>
                <a:chExt cx="1410023" cy="335744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6FAB098B-E5F7-4111-A57B-D6F3974D7540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rPr>
                    <a:t>Memory</a:t>
                  </a:r>
                </a:p>
              </p:txBody>
            </p: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1571FFDD-2FC0-4826-996A-A2AD4844F9E9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173" name="Trapezoid 172">
                    <a:extLst>
                      <a:ext uri="{FF2B5EF4-FFF2-40B4-BE49-F238E27FC236}">
                        <a16:creationId xmlns:a16="http://schemas.microsoft.com/office/drawing/2014/main" id="{B9B771D2-A85E-4AEB-B1BE-9F5CEDC3D9B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A5E58022-3FCF-4B96-9776-9799A54838D8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ALU</a:t>
                    </a:r>
                    <a:endPara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405C2885-72EC-44C0-BDFD-AADBCC976BB4}"/>
                  </a:ext>
                </a:extLst>
              </p:cNvPr>
              <p:cNvGrpSpPr/>
              <p:nvPr/>
            </p:nvGrpSpPr>
            <p:grpSpPr>
              <a:xfrm>
                <a:off x="3266149" y="5270124"/>
                <a:ext cx="1401475" cy="335744"/>
                <a:chOff x="5681006" y="4648202"/>
                <a:chExt cx="1410023" cy="335744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7B897869-E914-4974-A30A-E0EB30C1A16B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E96D54AF-45B8-471B-9D29-6AF612A69C21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169" name="Trapezoid 168">
                    <a:extLst>
                      <a:ext uri="{FF2B5EF4-FFF2-40B4-BE49-F238E27FC236}">
                        <a16:creationId xmlns:a16="http://schemas.microsoft.com/office/drawing/2014/main" id="{404AD533-7EEA-405B-8F99-F589A455717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375C0A7F-EB65-48FB-94BE-AA9F68C060A1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BF2CC63E-24EC-46EE-8C39-2CC595F1A019}"/>
                  </a:ext>
                </a:extLst>
              </p:cNvPr>
              <p:cNvGrpSpPr/>
              <p:nvPr/>
            </p:nvGrpSpPr>
            <p:grpSpPr>
              <a:xfrm>
                <a:off x="3265712" y="6050181"/>
                <a:ext cx="1401475" cy="335744"/>
                <a:chOff x="5681006" y="4648202"/>
                <a:chExt cx="1410023" cy="335744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2BC36C40-4CDD-4184-94B8-4B457CBC0507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54F706EB-5E62-4B58-83C3-7749EF25C23F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165" name="Trapezoid 164">
                    <a:extLst>
                      <a:ext uri="{FF2B5EF4-FFF2-40B4-BE49-F238E27FC236}">
                        <a16:creationId xmlns:a16="http://schemas.microsoft.com/office/drawing/2014/main" id="{CC70EAF2-FE6F-4AB1-A328-08AF39DD648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835C0A32-358E-4BCB-9295-C95B722D0968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F9948FA-32D5-4876-A039-73CE2B241CFB}"/>
                  </a:ext>
                </a:extLst>
              </p:cNvPr>
              <p:cNvSpPr txBox="1"/>
              <p:nvPr/>
            </p:nvSpPr>
            <p:spPr>
              <a:xfrm rot="5400000">
                <a:off x="3509358" y="5576444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1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mr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"/>
                  </a:rPr>
                  <a:t>…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C163ABE-0832-4FDF-A459-1E6F4842E994}"/>
                </a:ext>
              </a:extLst>
            </p:cNvPr>
            <p:cNvGrpSpPr/>
            <p:nvPr/>
          </p:nvGrpSpPr>
          <p:grpSpPr>
            <a:xfrm>
              <a:off x="4748593" y="4125913"/>
              <a:ext cx="1600018" cy="1752295"/>
              <a:chOff x="3149782" y="4741634"/>
              <a:chExt cx="1600018" cy="1752295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52C9371-AD87-4FFA-B075-83201045C293}"/>
                  </a:ext>
                </a:extLst>
              </p:cNvPr>
              <p:cNvSpPr/>
              <p:nvPr/>
            </p:nvSpPr>
            <p:spPr>
              <a:xfrm>
                <a:off x="3149782" y="4741634"/>
                <a:ext cx="1600018" cy="1752295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81639" tIns="40820" rIns="81639" bIns="408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6B931034-C933-4D80-B8AE-786AA4F08331}"/>
                  </a:ext>
                </a:extLst>
              </p:cNvPr>
              <p:cNvGrpSpPr/>
              <p:nvPr/>
            </p:nvGrpSpPr>
            <p:grpSpPr>
              <a:xfrm>
                <a:off x="3272125" y="4804479"/>
                <a:ext cx="1401475" cy="335744"/>
                <a:chOff x="5681006" y="4648202"/>
                <a:chExt cx="1410023" cy="335744"/>
              </a:xfrm>
            </p:grpSpPr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DA2C784B-546C-498D-93A2-B94F7640E63B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CA18168D-F95B-4E98-878A-7B00DEFCCE82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156" name="Trapezoid 155">
                    <a:extLst>
                      <a:ext uri="{FF2B5EF4-FFF2-40B4-BE49-F238E27FC236}">
                        <a16:creationId xmlns:a16="http://schemas.microsoft.com/office/drawing/2014/main" id="{BD694156-458E-4EC6-A1F6-294AE13516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D2A8EA4-8A38-48D1-966B-FC8CB3C306E5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DE9B09E1-574A-4CAD-84F3-C2980EAC6B01}"/>
                  </a:ext>
                </a:extLst>
              </p:cNvPr>
              <p:cNvGrpSpPr/>
              <p:nvPr/>
            </p:nvGrpSpPr>
            <p:grpSpPr>
              <a:xfrm>
                <a:off x="3266149" y="5270124"/>
                <a:ext cx="1401475" cy="335744"/>
                <a:chOff x="5681006" y="4648202"/>
                <a:chExt cx="1410023" cy="335744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01EA8900-5348-4D68-947A-4EA3943179B3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4F25C6FA-5B57-4310-A106-BA5465E51591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152" name="Trapezoid 151">
                    <a:extLst>
                      <a:ext uri="{FF2B5EF4-FFF2-40B4-BE49-F238E27FC236}">
                        <a16:creationId xmlns:a16="http://schemas.microsoft.com/office/drawing/2014/main" id="{9828C80E-ACE9-42C1-8F6F-2356259DA92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120CA051-4E7B-4DBF-A1FA-9718E1A687DD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504C9F51-32D0-4AF7-ACA9-6B61F7E74C98}"/>
                  </a:ext>
                </a:extLst>
              </p:cNvPr>
              <p:cNvGrpSpPr/>
              <p:nvPr/>
            </p:nvGrpSpPr>
            <p:grpSpPr>
              <a:xfrm>
                <a:off x="3265712" y="6050181"/>
                <a:ext cx="1401475" cy="335744"/>
                <a:chOff x="5681006" y="4648202"/>
                <a:chExt cx="1410023" cy="335744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30B8DF5D-7A7D-413F-8901-3F185C02C262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644F84E8-206B-4C3B-A0A6-F8DEF0AD6DBE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148" name="Trapezoid 147">
                    <a:extLst>
                      <a:ext uri="{FF2B5EF4-FFF2-40B4-BE49-F238E27FC236}">
                        <a16:creationId xmlns:a16="http://schemas.microsoft.com/office/drawing/2014/main" id="{A177B465-F09F-4FBD-99C3-BBA4DC676C9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B6EE860C-D2B7-4CB2-8F8D-8DD19B35A856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4EE58980-1A4C-4E51-8649-7F07715E2995}"/>
                  </a:ext>
                </a:extLst>
              </p:cNvPr>
              <p:cNvSpPr txBox="1"/>
              <p:nvPr/>
            </p:nvSpPr>
            <p:spPr>
              <a:xfrm rot="5400000">
                <a:off x="3509358" y="5576444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1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mr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"/>
                  </a:rPr>
                  <a:t>…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4D802BF-C910-49E2-90D1-3E75312135DB}"/>
                </a:ext>
              </a:extLst>
            </p:cNvPr>
            <p:cNvGrpSpPr/>
            <p:nvPr/>
          </p:nvGrpSpPr>
          <p:grpSpPr>
            <a:xfrm>
              <a:off x="7914019" y="4125913"/>
              <a:ext cx="1600018" cy="1752295"/>
              <a:chOff x="3149782" y="4741634"/>
              <a:chExt cx="1600018" cy="1752295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9E659E0-0F22-494B-A31E-8720442EB2F0}"/>
                  </a:ext>
                </a:extLst>
              </p:cNvPr>
              <p:cNvSpPr/>
              <p:nvPr/>
            </p:nvSpPr>
            <p:spPr>
              <a:xfrm>
                <a:off x="3149782" y="4741634"/>
                <a:ext cx="1600018" cy="1752295"/>
              </a:xfrm>
              <a:prstGeom prst="rect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81639" tIns="40820" rIns="81639" bIns="408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09AC67B9-B150-4FA3-ADAE-23F87F2616CB}"/>
                  </a:ext>
                </a:extLst>
              </p:cNvPr>
              <p:cNvGrpSpPr/>
              <p:nvPr/>
            </p:nvGrpSpPr>
            <p:grpSpPr>
              <a:xfrm>
                <a:off x="3272125" y="4804479"/>
                <a:ext cx="1401475" cy="335744"/>
                <a:chOff x="5681006" y="4648202"/>
                <a:chExt cx="1410023" cy="335744"/>
              </a:xfrm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95CEC658-BB0E-4FD8-93E9-8554B4D12A04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38759935-670A-4AFC-AE2B-78981822F0E5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139" name="Trapezoid 138">
                    <a:extLst>
                      <a:ext uri="{FF2B5EF4-FFF2-40B4-BE49-F238E27FC236}">
                        <a16:creationId xmlns:a16="http://schemas.microsoft.com/office/drawing/2014/main" id="{0D86124D-5465-424D-AC5D-B60D7F6CAB6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5677F5F9-7CC8-4D96-8B5C-C681D44DB36B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DE3D3B92-7FC8-43F9-9CA1-90174A76527E}"/>
                  </a:ext>
                </a:extLst>
              </p:cNvPr>
              <p:cNvGrpSpPr/>
              <p:nvPr/>
            </p:nvGrpSpPr>
            <p:grpSpPr>
              <a:xfrm>
                <a:off x="3266149" y="5270124"/>
                <a:ext cx="1401475" cy="335744"/>
                <a:chOff x="5681006" y="4648202"/>
                <a:chExt cx="1410023" cy="335744"/>
              </a:xfrm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92E6DBCE-E2C7-440A-AE0D-847262A2035F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7C90D6A9-A131-4571-A753-C2D454E08BE9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135" name="Trapezoid 134">
                    <a:extLst>
                      <a:ext uri="{FF2B5EF4-FFF2-40B4-BE49-F238E27FC236}">
                        <a16:creationId xmlns:a16="http://schemas.microsoft.com/office/drawing/2014/main" id="{70FBE491-F8A8-4661-ACAD-5E79535EDD9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E1CDB9F6-4946-4F1C-85CE-1779448BE38D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538F555C-7834-47D6-A765-8B70E3BC0F7C}"/>
                  </a:ext>
                </a:extLst>
              </p:cNvPr>
              <p:cNvGrpSpPr/>
              <p:nvPr/>
            </p:nvGrpSpPr>
            <p:grpSpPr>
              <a:xfrm>
                <a:off x="3265712" y="6050181"/>
                <a:ext cx="1401475" cy="335744"/>
                <a:chOff x="5681006" y="4648202"/>
                <a:chExt cx="1410023" cy="335744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02732EBA-6AC2-4954-BCC9-98AB637C3F6C}"/>
                    </a:ext>
                  </a:extLst>
                </p:cNvPr>
                <p:cNvSpPr/>
                <p:nvPr/>
              </p:nvSpPr>
              <p:spPr>
                <a:xfrm>
                  <a:off x="5681006" y="4648202"/>
                  <a:ext cx="837098" cy="335744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45720" r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71831220-C483-462F-872A-C6E3310C6DC1}"/>
                    </a:ext>
                  </a:extLst>
                </p:cNvPr>
                <p:cNvGrpSpPr/>
                <p:nvPr/>
              </p:nvGrpSpPr>
              <p:grpSpPr>
                <a:xfrm>
                  <a:off x="6654800" y="4648202"/>
                  <a:ext cx="436229" cy="328931"/>
                  <a:chOff x="6706550" y="4648202"/>
                  <a:chExt cx="436229" cy="328931"/>
                </a:xfrm>
              </p:grpSpPr>
              <p:sp>
                <p:nvSpPr>
                  <p:cNvPr id="131" name="Trapezoid 130">
                    <a:extLst>
                      <a:ext uri="{FF2B5EF4-FFF2-40B4-BE49-F238E27FC236}">
                        <a16:creationId xmlns:a16="http://schemas.microsoft.com/office/drawing/2014/main" id="{31E861FB-B6BC-41F3-87BE-10F62CC7C95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755376" y="4599376"/>
                    <a:ext cx="328931" cy="426583"/>
                  </a:xfrm>
                  <a:prstGeom prst="trapezoid">
                    <a:avLst>
                      <a:gd name="adj" fmla="val 23483"/>
                    </a:avLst>
                  </a:prstGeom>
                  <a:solidFill>
                    <a:srgbClr val="9BBB59">
                      <a:lumMod val="75000"/>
                    </a:srgbClr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2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"/>
                      <a:cs typeface=""/>
                    </a:endParaRPr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AD82D108-47A9-48DA-8E71-A834555E0D60}"/>
                      </a:ext>
                    </a:extLst>
                  </p:cNvPr>
                  <p:cNvSpPr/>
                  <p:nvPr/>
                </p:nvSpPr>
                <p:spPr>
                  <a:xfrm>
                    <a:off x="6731000" y="4679798"/>
                    <a:ext cx="4117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0" marR="0" lvl="0" indent="0" defTabSz="91419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C29F6F9-109E-4851-B239-82E66F85D0A1}"/>
                  </a:ext>
                </a:extLst>
              </p:cNvPr>
              <p:cNvSpPr txBox="1"/>
              <p:nvPr/>
            </p:nvSpPr>
            <p:spPr>
              <a:xfrm rot="5400000">
                <a:off x="3509358" y="5576444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19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mr-IN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"/>
                  </a:rPr>
                  <a:t>…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D1BE8C5-DA24-449A-BCEF-27B97DBE2637}"/>
                </a:ext>
              </a:extLst>
            </p:cNvPr>
            <p:cNvCxnSpPr/>
            <p:nvPr/>
          </p:nvCxnSpPr>
          <p:spPr>
            <a:xfrm>
              <a:off x="6348611" y="5002060"/>
              <a:ext cx="466899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ECB9FF8-9D26-4516-9032-36A30BF9FBD2}"/>
                </a:ext>
              </a:extLst>
            </p:cNvPr>
            <p:cNvSpPr txBox="1"/>
            <p:nvPr/>
          </p:nvSpPr>
          <p:spPr>
            <a:xfrm>
              <a:off x="6815171" y="4524502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19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"/>
                </a:rPr>
                <a:t>…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6C3F313-6D13-4A85-AEA5-56299EE68B8A}"/>
                </a:ext>
              </a:extLst>
            </p:cNvPr>
            <p:cNvSpPr/>
            <p:nvPr/>
          </p:nvSpPr>
          <p:spPr>
            <a:xfrm>
              <a:off x="1218908" y="4114169"/>
              <a:ext cx="722586" cy="1751456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116621" tIns="0" rIns="116621" bIns="58311" rtlCol="0" anchor="ctr"/>
            <a:lstStyle/>
            <a:p>
              <a:pPr marL="0" marR="0" lvl="0" indent="0" algn="ctr" defTabSz="45720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"/>
                  <a:cs typeface=""/>
                </a:rPr>
                <a:t> 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B599689-9CDC-4D5C-95D5-59C8092FD697}"/>
                </a:ext>
              </a:extLst>
            </p:cNvPr>
            <p:cNvSpPr/>
            <p:nvPr/>
          </p:nvSpPr>
          <p:spPr>
            <a:xfrm>
              <a:off x="1302244" y="4283233"/>
              <a:ext cx="228600" cy="255141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01DACE4-717B-421F-998B-5F12E2187AC3}"/>
                </a:ext>
              </a:extLst>
            </p:cNvPr>
            <p:cNvSpPr/>
            <p:nvPr/>
          </p:nvSpPr>
          <p:spPr>
            <a:xfrm>
              <a:off x="1322799" y="4798649"/>
              <a:ext cx="228600" cy="255141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7A63283-3306-4A1D-BC94-D7CB0E52562B}"/>
                </a:ext>
              </a:extLst>
            </p:cNvPr>
            <p:cNvSpPr/>
            <p:nvPr/>
          </p:nvSpPr>
          <p:spPr>
            <a:xfrm>
              <a:off x="1608083" y="4590732"/>
              <a:ext cx="228600" cy="255141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EB54D79-ADF6-42E3-BFF6-2E3FF5161F79}"/>
                </a:ext>
              </a:extLst>
            </p:cNvPr>
            <p:cNvSpPr/>
            <p:nvPr/>
          </p:nvSpPr>
          <p:spPr>
            <a:xfrm>
              <a:off x="1305604" y="5216595"/>
              <a:ext cx="228600" cy="255141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AC3649E-6AC5-49F6-9E5A-5362F1B35CE2}"/>
                </a:ext>
              </a:extLst>
            </p:cNvPr>
            <p:cNvSpPr/>
            <p:nvPr/>
          </p:nvSpPr>
          <p:spPr>
            <a:xfrm>
              <a:off x="1634171" y="5455581"/>
              <a:ext cx="228600" cy="255141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cxnSp>
          <p:nvCxnSpPr>
            <p:cNvPr id="84" name="Curved Connector 24">
              <a:extLst>
                <a:ext uri="{FF2B5EF4-FFF2-40B4-BE49-F238E27FC236}">
                  <a16:creationId xmlns:a16="http://schemas.microsoft.com/office/drawing/2014/main" id="{6F872CBC-F53E-477F-8B72-6D853E302146}"/>
                </a:ext>
              </a:extLst>
            </p:cNvPr>
            <p:cNvCxnSpPr/>
            <p:nvPr/>
          </p:nvCxnSpPr>
          <p:spPr>
            <a:xfrm rot="16200000" flipH="1">
              <a:off x="1415713" y="4284063"/>
              <a:ext cx="307499" cy="305839"/>
            </a:xfrm>
            <a:prstGeom prst="curvedConnector3">
              <a:avLst>
                <a:gd name="adj1" fmla="val -19368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85" name="Curved Connector 25">
              <a:extLst>
                <a:ext uri="{FF2B5EF4-FFF2-40B4-BE49-F238E27FC236}">
                  <a16:creationId xmlns:a16="http://schemas.microsoft.com/office/drawing/2014/main" id="{7BB59ACC-38DB-4E69-9136-70E9D3019C24}"/>
                </a:ext>
              </a:extLst>
            </p:cNvPr>
            <p:cNvCxnSpPr/>
            <p:nvPr/>
          </p:nvCxnSpPr>
          <p:spPr>
            <a:xfrm rot="16200000" flipH="1">
              <a:off x="1296684" y="4658232"/>
              <a:ext cx="260275" cy="20555"/>
            </a:xfrm>
            <a:prstGeom prst="curved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86" name="Curved Connector 26">
              <a:extLst>
                <a:ext uri="{FF2B5EF4-FFF2-40B4-BE49-F238E27FC236}">
                  <a16:creationId xmlns:a16="http://schemas.microsoft.com/office/drawing/2014/main" id="{C36BBF99-C5F7-47DA-9DAE-46C99AFEF6F9}"/>
                </a:ext>
              </a:extLst>
            </p:cNvPr>
            <p:cNvCxnSpPr/>
            <p:nvPr/>
          </p:nvCxnSpPr>
          <p:spPr>
            <a:xfrm rot="5400000" flipH="1" flipV="1">
              <a:off x="1715748" y="4724938"/>
              <a:ext cx="127570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87" name="Curved Connector 27">
              <a:extLst>
                <a:ext uri="{FF2B5EF4-FFF2-40B4-BE49-F238E27FC236}">
                  <a16:creationId xmlns:a16="http://schemas.microsoft.com/office/drawing/2014/main" id="{C07519E5-BEE8-4E7D-9290-2BDF092F06B0}"/>
                </a:ext>
              </a:extLst>
            </p:cNvPr>
            <p:cNvCxnSpPr/>
            <p:nvPr/>
          </p:nvCxnSpPr>
          <p:spPr>
            <a:xfrm rot="5400000">
              <a:off x="1320055" y="5022659"/>
              <a:ext cx="535657" cy="107357"/>
            </a:xfrm>
            <a:prstGeom prst="curvedConnector2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88" name="Curved Connector 28">
              <a:extLst>
                <a:ext uri="{FF2B5EF4-FFF2-40B4-BE49-F238E27FC236}">
                  <a16:creationId xmlns:a16="http://schemas.microsoft.com/office/drawing/2014/main" id="{88D42207-442B-4469-B874-FCC4B14B5167}"/>
                </a:ext>
              </a:extLst>
            </p:cNvPr>
            <p:cNvCxnSpPr/>
            <p:nvPr/>
          </p:nvCxnSpPr>
          <p:spPr>
            <a:xfrm>
              <a:off x="1551399" y="4926220"/>
              <a:ext cx="197072" cy="529361"/>
            </a:xfrm>
            <a:prstGeom prst="curvedConnector2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89" name="Curved Connector 29">
              <a:extLst>
                <a:ext uri="{FF2B5EF4-FFF2-40B4-BE49-F238E27FC236}">
                  <a16:creationId xmlns:a16="http://schemas.microsoft.com/office/drawing/2014/main" id="{71D89038-63CD-4CD3-ABB2-553BD4CB1A56}"/>
                </a:ext>
              </a:extLst>
            </p:cNvPr>
            <p:cNvCxnSpPr/>
            <p:nvPr/>
          </p:nvCxnSpPr>
          <p:spPr>
            <a:xfrm rot="5400000" flipH="1">
              <a:off x="1464695" y="5426945"/>
              <a:ext cx="238986" cy="328567"/>
            </a:xfrm>
            <a:prstGeom prst="curvedConnector3">
              <a:avLst>
                <a:gd name="adj1" fmla="val -40662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521EEF2-4C55-4801-8D96-D0B4D8D29ECE}"/>
                </a:ext>
              </a:extLst>
            </p:cNvPr>
            <p:cNvCxnSpPr/>
            <p:nvPr/>
          </p:nvCxnSpPr>
          <p:spPr>
            <a:xfrm>
              <a:off x="7461502" y="4990147"/>
              <a:ext cx="466899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F838E94-27F4-4217-8CFB-30F2CBCDF940}"/>
                </a:ext>
              </a:extLst>
            </p:cNvPr>
            <p:cNvGrpSpPr/>
            <p:nvPr/>
          </p:nvGrpSpPr>
          <p:grpSpPr>
            <a:xfrm>
              <a:off x="10236092" y="4127057"/>
              <a:ext cx="722586" cy="1751456"/>
              <a:chOff x="10047014" y="4631572"/>
              <a:chExt cx="722586" cy="1751456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57ECB8B-9172-450B-BB33-A3E9C6867E48}"/>
                  </a:ext>
                </a:extLst>
              </p:cNvPr>
              <p:cNvSpPr/>
              <p:nvPr/>
            </p:nvSpPr>
            <p:spPr>
              <a:xfrm>
                <a:off x="10047014" y="4631572"/>
                <a:ext cx="722586" cy="1751456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116621" tIns="0" rIns="116621" bIns="58311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ts val="142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rPr>
                  <a:t> </a:t>
                </a: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6BF797C-25F9-430D-B6E3-549246D9EED2}"/>
                  </a:ext>
                </a:extLst>
              </p:cNvPr>
              <p:cNvGrpSpPr/>
              <p:nvPr/>
            </p:nvGrpSpPr>
            <p:grpSpPr>
              <a:xfrm>
                <a:off x="10121356" y="4867780"/>
                <a:ext cx="553077" cy="1303194"/>
                <a:chOff x="7610131" y="2193196"/>
                <a:chExt cx="553077" cy="1214716"/>
              </a:xfrm>
              <a:solidFill>
                <a:srgbClr val="F79646">
                  <a:lumMod val="60000"/>
                  <a:lumOff val="40000"/>
                </a:srgbClr>
              </a:solidFill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8C2D8703-1177-423F-8AD8-541BB1F26C9A}"/>
                    </a:ext>
                  </a:extLst>
                </p:cNvPr>
                <p:cNvGrpSpPr/>
                <p:nvPr/>
              </p:nvGrpSpPr>
              <p:grpSpPr>
                <a:xfrm>
                  <a:off x="7610131" y="2193196"/>
                  <a:ext cx="552334" cy="519142"/>
                  <a:chOff x="8131589" y="4009362"/>
                  <a:chExt cx="552334" cy="692189"/>
                </a:xfrm>
                <a:grpFill/>
              </p:grpSpPr>
              <p:grpSp>
                <p:nvGrpSpPr>
                  <p:cNvPr id="116" name="Group 65">
                    <a:extLst>
                      <a:ext uri="{FF2B5EF4-FFF2-40B4-BE49-F238E27FC236}">
                        <a16:creationId xmlns:a16="http://schemas.microsoft.com/office/drawing/2014/main" id="{DDE56D5C-5058-4499-9180-3002AADD1154}"/>
                      </a:ext>
                    </a:extLst>
                  </p:cNvPr>
                  <p:cNvGrpSpPr/>
                  <p:nvPr/>
                </p:nvGrpSpPr>
                <p:grpSpPr>
                  <a:xfrm>
                    <a:off x="8131589" y="4009362"/>
                    <a:ext cx="551591" cy="228624"/>
                    <a:chOff x="7660968" y="1751777"/>
                    <a:chExt cx="1040580" cy="450645"/>
                  </a:xfrm>
                  <a:grpFill/>
                </p:grpSpPr>
                <p:sp>
                  <p:nvSpPr>
                    <p:cNvPr id="121" name="Freeform 62">
                      <a:extLst>
                        <a:ext uri="{FF2B5EF4-FFF2-40B4-BE49-F238E27FC236}">
                          <a16:creationId xmlns:a16="http://schemas.microsoft.com/office/drawing/2014/main" id="{8EA8E634-EB29-4CF2-A17C-C80C7C8485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0968" y="1751777"/>
                      <a:ext cx="1040580" cy="450645"/>
                    </a:xfrm>
                    <a:custGeom>
                      <a:avLst/>
                      <a:gdLst>
                        <a:gd name="connsiteX0" fmla="*/ 0 w 1040580"/>
                        <a:gd name="connsiteY0" fmla="*/ 0 h 450645"/>
                        <a:gd name="connsiteX1" fmla="*/ 1040580 w 1040580"/>
                        <a:gd name="connsiteY1" fmla="*/ 8193 h 450645"/>
                        <a:gd name="connsiteX2" fmla="*/ 1032387 w 1040580"/>
                        <a:gd name="connsiteY2" fmla="*/ 450645 h 450645"/>
                        <a:gd name="connsiteX3" fmla="*/ 16387 w 1040580"/>
                        <a:gd name="connsiteY3" fmla="*/ 442451 h 450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0580" h="450645">
                          <a:moveTo>
                            <a:pt x="0" y="0"/>
                          </a:moveTo>
                          <a:lnTo>
                            <a:pt x="1040580" y="8193"/>
                          </a:lnTo>
                          <a:lnTo>
                            <a:pt x="1032387" y="450645"/>
                          </a:lnTo>
                          <a:lnTo>
                            <a:pt x="16387" y="442451"/>
                          </a:lnTo>
                        </a:path>
                      </a:pathLst>
                    </a:cu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25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"/>
                        <a:cs typeface=""/>
                      </a:endParaRPr>
                    </a:p>
                  </p:txBody>
                </p:sp>
                <p:cxnSp>
                  <p:nvCxnSpPr>
                    <p:cNvPr id="122" name="Straight Connector 121">
                      <a:extLst>
                        <a:ext uri="{FF2B5EF4-FFF2-40B4-BE49-F238E27FC236}">
                          <a16:creationId xmlns:a16="http://schemas.microsoft.com/office/drawing/2014/main" id="{4EF09C9F-9BF8-4E84-95F5-CB3DAAB00AF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01629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23" name="Straight Connector 122">
                      <a:extLst>
                        <a:ext uri="{FF2B5EF4-FFF2-40B4-BE49-F238E27FC236}">
                          <a16:creationId xmlns:a16="http://schemas.microsoft.com/office/drawing/2014/main" id="{D43D4B29-4E83-4429-83B1-C685704C68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68933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17" name="Group 70">
                    <a:extLst>
                      <a:ext uri="{FF2B5EF4-FFF2-40B4-BE49-F238E27FC236}">
                        <a16:creationId xmlns:a16="http://schemas.microsoft.com/office/drawing/2014/main" id="{E7C7F708-AE57-44D5-9B83-2F96CFF45439}"/>
                      </a:ext>
                    </a:extLst>
                  </p:cNvPr>
                  <p:cNvGrpSpPr/>
                  <p:nvPr/>
                </p:nvGrpSpPr>
                <p:grpSpPr>
                  <a:xfrm>
                    <a:off x="8132332" y="4472927"/>
                    <a:ext cx="551591" cy="228624"/>
                    <a:chOff x="7660968" y="1751777"/>
                    <a:chExt cx="1040580" cy="450645"/>
                  </a:xfrm>
                  <a:grpFill/>
                </p:grpSpPr>
                <p:sp>
                  <p:nvSpPr>
                    <p:cNvPr id="118" name="Freeform 59">
                      <a:extLst>
                        <a:ext uri="{FF2B5EF4-FFF2-40B4-BE49-F238E27FC236}">
                          <a16:creationId xmlns:a16="http://schemas.microsoft.com/office/drawing/2014/main" id="{67F08C26-35E8-491D-B7A8-FD49825933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0968" y="1751777"/>
                      <a:ext cx="1040580" cy="450645"/>
                    </a:xfrm>
                    <a:custGeom>
                      <a:avLst/>
                      <a:gdLst>
                        <a:gd name="connsiteX0" fmla="*/ 0 w 1040580"/>
                        <a:gd name="connsiteY0" fmla="*/ 0 h 450645"/>
                        <a:gd name="connsiteX1" fmla="*/ 1040580 w 1040580"/>
                        <a:gd name="connsiteY1" fmla="*/ 8193 h 450645"/>
                        <a:gd name="connsiteX2" fmla="*/ 1032387 w 1040580"/>
                        <a:gd name="connsiteY2" fmla="*/ 450645 h 450645"/>
                        <a:gd name="connsiteX3" fmla="*/ 16387 w 1040580"/>
                        <a:gd name="connsiteY3" fmla="*/ 442451 h 450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0580" h="450645">
                          <a:moveTo>
                            <a:pt x="0" y="0"/>
                          </a:moveTo>
                          <a:lnTo>
                            <a:pt x="1040580" y="8193"/>
                          </a:lnTo>
                          <a:lnTo>
                            <a:pt x="1032387" y="450645"/>
                          </a:lnTo>
                          <a:lnTo>
                            <a:pt x="16387" y="442451"/>
                          </a:lnTo>
                        </a:path>
                      </a:pathLst>
                    </a:cu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25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"/>
                        <a:cs typeface=""/>
                      </a:endParaRPr>
                    </a:p>
                  </p:txBody>
                </p:sp>
                <p:cxnSp>
                  <p:nvCxnSpPr>
                    <p:cNvPr id="119" name="Straight Connector 118">
                      <a:extLst>
                        <a:ext uri="{FF2B5EF4-FFF2-40B4-BE49-F238E27FC236}">
                          <a16:creationId xmlns:a16="http://schemas.microsoft.com/office/drawing/2014/main" id="{D1C3CD95-ED1B-4B28-A9B2-8068F982588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01629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20" name="Straight Connector 119">
                      <a:extLst>
                        <a:ext uri="{FF2B5EF4-FFF2-40B4-BE49-F238E27FC236}">
                          <a16:creationId xmlns:a16="http://schemas.microsoft.com/office/drawing/2014/main" id="{A6DA834B-5360-4D09-A964-8130E2D92CA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68933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BCC7E7C3-616C-4E7F-99E3-C27B023E7F9C}"/>
                    </a:ext>
                  </a:extLst>
                </p:cNvPr>
                <p:cNvGrpSpPr/>
                <p:nvPr/>
              </p:nvGrpSpPr>
              <p:grpSpPr>
                <a:xfrm>
                  <a:off x="7610874" y="2888770"/>
                  <a:ext cx="552334" cy="519142"/>
                  <a:chOff x="8131589" y="4009362"/>
                  <a:chExt cx="552334" cy="692189"/>
                </a:xfrm>
                <a:grpFill/>
              </p:grpSpPr>
              <p:grpSp>
                <p:nvGrpSpPr>
                  <p:cNvPr id="108" name="Group 65">
                    <a:extLst>
                      <a:ext uri="{FF2B5EF4-FFF2-40B4-BE49-F238E27FC236}">
                        <a16:creationId xmlns:a16="http://schemas.microsoft.com/office/drawing/2014/main" id="{F46ADF38-4005-4038-AE8E-8089D0ED549C}"/>
                      </a:ext>
                    </a:extLst>
                  </p:cNvPr>
                  <p:cNvGrpSpPr/>
                  <p:nvPr/>
                </p:nvGrpSpPr>
                <p:grpSpPr>
                  <a:xfrm>
                    <a:off x="8131589" y="4009362"/>
                    <a:ext cx="551591" cy="228624"/>
                    <a:chOff x="7660968" y="1751777"/>
                    <a:chExt cx="1040580" cy="450645"/>
                  </a:xfrm>
                  <a:grpFill/>
                </p:grpSpPr>
                <p:sp>
                  <p:nvSpPr>
                    <p:cNvPr id="113" name="Freeform 54">
                      <a:extLst>
                        <a:ext uri="{FF2B5EF4-FFF2-40B4-BE49-F238E27FC236}">
                          <a16:creationId xmlns:a16="http://schemas.microsoft.com/office/drawing/2014/main" id="{BD03F919-EA24-43CA-B030-D4522CE273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0968" y="1751777"/>
                      <a:ext cx="1040580" cy="450645"/>
                    </a:xfrm>
                    <a:custGeom>
                      <a:avLst/>
                      <a:gdLst>
                        <a:gd name="connsiteX0" fmla="*/ 0 w 1040580"/>
                        <a:gd name="connsiteY0" fmla="*/ 0 h 450645"/>
                        <a:gd name="connsiteX1" fmla="*/ 1040580 w 1040580"/>
                        <a:gd name="connsiteY1" fmla="*/ 8193 h 450645"/>
                        <a:gd name="connsiteX2" fmla="*/ 1032387 w 1040580"/>
                        <a:gd name="connsiteY2" fmla="*/ 450645 h 450645"/>
                        <a:gd name="connsiteX3" fmla="*/ 16387 w 1040580"/>
                        <a:gd name="connsiteY3" fmla="*/ 442451 h 450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0580" h="450645">
                          <a:moveTo>
                            <a:pt x="0" y="0"/>
                          </a:moveTo>
                          <a:lnTo>
                            <a:pt x="1040580" y="8193"/>
                          </a:lnTo>
                          <a:lnTo>
                            <a:pt x="1032387" y="450645"/>
                          </a:lnTo>
                          <a:lnTo>
                            <a:pt x="16387" y="442451"/>
                          </a:lnTo>
                        </a:path>
                      </a:pathLst>
                    </a:cu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25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"/>
                        <a:cs typeface=""/>
                      </a:endParaRPr>
                    </a:p>
                  </p:txBody>
                </p:sp>
                <p:cxnSp>
                  <p:nvCxnSpPr>
                    <p:cNvPr id="114" name="Straight Connector 113">
                      <a:extLst>
                        <a:ext uri="{FF2B5EF4-FFF2-40B4-BE49-F238E27FC236}">
                          <a16:creationId xmlns:a16="http://schemas.microsoft.com/office/drawing/2014/main" id="{126F6970-2E12-46AB-9129-A0D21C19E95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01629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15" name="Straight Connector 114">
                      <a:extLst>
                        <a:ext uri="{FF2B5EF4-FFF2-40B4-BE49-F238E27FC236}">
                          <a16:creationId xmlns:a16="http://schemas.microsoft.com/office/drawing/2014/main" id="{54004AED-E356-467E-882B-F505FCD6A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68933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9" name="Group 70">
                    <a:extLst>
                      <a:ext uri="{FF2B5EF4-FFF2-40B4-BE49-F238E27FC236}">
                        <a16:creationId xmlns:a16="http://schemas.microsoft.com/office/drawing/2014/main" id="{EDE1805E-1D2D-4033-AE52-1D5F3D5641D2}"/>
                      </a:ext>
                    </a:extLst>
                  </p:cNvPr>
                  <p:cNvGrpSpPr/>
                  <p:nvPr/>
                </p:nvGrpSpPr>
                <p:grpSpPr>
                  <a:xfrm>
                    <a:off x="8132332" y="4472927"/>
                    <a:ext cx="551591" cy="228624"/>
                    <a:chOff x="7660968" y="1751777"/>
                    <a:chExt cx="1040580" cy="450645"/>
                  </a:xfrm>
                  <a:grpFill/>
                </p:grpSpPr>
                <p:sp>
                  <p:nvSpPr>
                    <p:cNvPr id="110" name="Freeform 51">
                      <a:extLst>
                        <a:ext uri="{FF2B5EF4-FFF2-40B4-BE49-F238E27FC236}">
                          <a16:creationId xmlns:a16="http://schemas.microsoft.com/office/drawing/2014/main" id="{7D8F1E40-516B-420F-AAFD-190F4FA064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0968" y="1751777"/>
                      <a:ext cx="1040580" cy="450645"/>
                    </a:xfrm>
                    <a:custGeom>
                      <a:avLst/>
                      <a:gdLst>
                        <a:gd name="connsiteX0" fmla="*/ 0 w 1040580"/>
                        <a:gd name="connsiteY0" fmla="*/ 0 h 450645"/>
                        <a:gd name="connsiteX1" fmla="*/ 1040580 w 1040580"/>
                        <a:gd name="connsiteY1" fmla="*/ 8193 h 450645"/>
                        <a:gd name="connsiteX2" fmla="*/ 1032387 w 1040580"/>
                        <a:gd name="connsiteY2" fmla="*/ 450645 h 450645"/>
                        <a:gd name="connsiteX3" fmla="*/ 16387 w 1040580"/>
                        <a:gd name="connsiteY3" fmla="*/ 442451 h 450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0580" h="450645">
                          <a:moveTo>
                            <a:pt x="0" y="0"/>
                          </a:moveTo>
                          <a:lnTo>
                            <a:pt x="1040580" y="8193"/>
                          </a:lnTo>
                          <a:lnTo>
                            <a:pt x="1032387" y="450645"/>
                          </a:lnTo>
                          <a:lnTo>
                            <a:pt x="16387" y="442451"/>
                          </a:lnTo>
                        </a:path>
                      </a:pathLst>
                    </a:cu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25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"/>
                        <a:cs typeface=""/>
                      </a:endParaRPr>
                    </a:p>
                  </p:txBody>
                </p:sp>
                <p:cxnSp>
                  <p:nvCxnSpPr>
                    <p:cNvPr id="111" name="Straight Connector 110">
                      <a:extLst>
                        <a:ext uri="{FF2B5EF4-FFF2-40B4-BE49-F238E27FC236}">
                          <a16:creationId xmlns:a16="http://schemas.microsoft.com/office/drawing/2014/main" id="{4D459EFC-C607-41CE-B640-03516C09A88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01629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12" name="Straight Connector 111">
                      <a:extLst>
                        <a:ext uri="{FF2B5EF4-FFF2-40B4-BE49-F238E27FC236}">
                          <a16:creationId xmlns:a16="http://schemas.microsoft.com/office/drawing/2014/main" id="{486CB0F0-C8DD-4353-88E4-9F389F468D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68933" y="1751777"/>
                      <a:ext cx="0" cy="450645"/>
                    </a:xfrm>
                    <a:prstGeom prst="line">
                      <a:avLst/>
                    </a:prstGeom>
                    <a:grp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</p:grpSp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8F7EF4C-1449-413A-9338-B781AFA120F9}"/>
                </a:ext>
              </a:extLst>
            </p:cNvPr>
            <p:cNvGrpSpPr/>
            <p:nvPr/>
          </p:nvGrpSpPr>
          <p:grpSpPr>
            <a:xfrm>
              <a:off x="11074292" y="4330885"/>
              <a:ext cx="381108" cy="1491923"/>
              <a:chOff x="232623" y="4946161"/>
              <a:chExt cx="381108" cy="1191971"/>
            </a:xfrm>
          </p:grpSpPr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3DF98D59-FAE8-47B1-AC20-2D61F5C8FC84}"/>
                  </a:ext>
                </a:extLst>
              </p:cNvPr>
              <p:cNvCxnSpPr/>
              <p:nvPr/>
            </p:nvCxnSpPr>
            <p:spPr>
              <a:xfrm flipV="1">
                <a:off x="236105" y="4946161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1C672B61-0B08-43F8-B4F3-EA09F33B720C}"/>
                  </a:ext>
                </a:extLst>
              </p:cNvPr>
              <p:cNvCxnSpPr/>
              <p:nvPr/>
            </p:nvCxnSpPr>
            <p:spPr>
              <a:xfrm flipV="1">
                <a:off x="233518" y="5060461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F3ACE484-9D39-43B0-8CAA-0EBB36774112}"/>
                  </a:ext>
                </a:extLst>
              </p:cNvPr>
              <p:cNvCxnSpPr/>
              <p:nvPr/>
            </p:nvCxnSpPr>
            <p:spPr>
              <a:xfrm flipV="1">
                <a:off x="236105" y="5181690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616E9268-D582-4600-B096-227D7B71D710}"/>
                  </a:ext>
                </a:extLst>
              </p:cNvPr>
              <p:cNvCxnSpPr/>
              <p:nvPr/>
            </p:nvCxnSpPr>
            <p:spPr>
              <a:xfrm flipV="1">
                <a:off x="236105" y="5297268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76ADDC6B-7116-4423-8D10-F02D02191BE2}"/>
                  </a:ext>
                </a:extLst>
              </p:cNvPr>
              <p:cNvCxnSpPr/>
              <p:nvPr/>
            </p:nvCxnSpPr>
            <p:spPr>
              <a:xfrm flipV="1">
                <a:off x="236105" y="5417378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F383502F-01B1-4104-A658-25C95BE87FE2}"/>
                  </a:ext>
                </a:extLst>
              </p:cNvPr>
              <p:cNvCxnSpPr/>
              <p:nvPr/>
            </p:nvCxnSpPr>
            <p:spPr>
              <a:xfrm flipV="1">
                <a:off x="236878" y="5536710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3852B2E2-0298-43E6-8CEE-9812773B66A6}"/>
                  </a:ext>
                </a:extLst>
              </p:cNvPr>
              <p:cNvCxnSpPr/>
              <p:nvPr/>
            </p:nvCxnSpPr>
            <p:spPr>
              <a:xfrm flipV="1">
                <a:off x="236105" y="5657938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E2D6AD29-FF6F-445F-BBC8-62A351152B41}"/>
                  </a:ext>
                </a:extLst>
              </p:cNvPr>
              <p:cNvCxnSpPr/>
              <p:nvPr/>
            </p:nvCxnSpPr>
            <p:spPr>
              <a:xfrm flipV="1">
                <a:off x="236878" y="5778049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4C7003B-B354-4331-BCFA-DBE8DE8A3695}"/>
                  </a:ext>
                </a:extLst>
              </p:cNvPr>
              <p:cNvCxnSpPr/>
              <p:nvPr/>
            </p:nvCxnSpPr>
            <p:spPr>
              <a:xfrm flipV="1">
                <a:off x="237651" y="5897381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F27E8F7D-3CB6-401A-8CD8-C18FDB882750}"/>
                  </a:ext>
                </a:extLst>
              </p:cNvPr>
              <p:cNvCxnSpPr/>
              <p:nvPr/>
            </p:nvCxnSpPr>
            <p:spPr>
              <a:xfrm flipV="1">
                <a:off x="236105" y="6018799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00BF289B-9DFC-4448-8F1D-80CBB40AC013}"/>
                  </a:ext>
                </a:extLst>
              </p:cNvPr>
              <p:cNvCxnSpPr/>
              <p:nvPr/>
            </p:nvCxnSpPr>
            <p:spPr>
              <a:xfrm flipV="1">
                <a:off x="232623" y="6138132"/>
                <a:ext cx="376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8064A2"/>
                </a:solidFill>
                <a:prstDash val="solid"/>
                <a:tailEnd type="arrow"/>
              </a:ln>
              <a:effectLst/>
            </p:spPr>
          </p:cxnSp>
        </p:grpSp>
      </p:grpSp>
      <p:sp>
        <p:nvSpPr>
          <p:cNvPr id="186" name="Arrow: Up-Down 185">
            <a:extLst>
              <a:ext uri="{FF2B5EF4-FFF2-40B4-BE49-F238E27FC236}">
                <a16:creationId xmlns:a16="http://schemas.microsoft.com/office/drawing/2014/main" id="{92E53982-BC0D-47CF-9535-690DDB79C5AD}"/>
              </a:ext>
            </a:extLst>
          </p:cNvPr>
          <p:cNvSpPr/>
          <p:nvPr/>
        </p:nvSpPr>
        <p:spPr>
          <a:xfrm>
            <a:off x="6438030" y="2145873"/>
            <a:ext cx="966611" cy="1903897"/>
          </a:xfrm>
          <a:prstGeom prst="upDownArrow">
            <a:avLst>
              <a:gd name="adj1" fmla="val 51186"/>
              <a:gd name="adj2" fmla="val 209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614330A-22BC-40E4-AED6-147FA474EEC8}"/>
              </a:ext>
            </a:extLst>
          </p:cNvPr>
          <p:cNvSpPr txBox="1"/>
          <p:nvPr/>
        </p:nvSpPr>
        <p:spPr>
          <a:xfrm>
            <a:off x="832687" y="1436883"/>
            <a:ext cx="447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handle dynamic traffic at line 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5DDCA0-FD8C-4A12-9F43-7858B110446A}"/>
              </a:ext>
            </a:extLst>
          </p:cNvPr>
          <p:cNvSpPr txBox="1"/>
          <p:nvPr/>
        </p:nvSpPr>
        <p:spPr>
          <a:xfrm>
            <a:off x="5576711" y="29238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58538-7017-4C10-9CE1-FE8583E7013A}"/>
              </a:ext>
            </a:extLst>
          </p:cNvPr>
          <p:cNvSpPr txBox="1"/>
          <p:nvPr/>
        </p:nvSpPr>
        <p:spPr>
          <a:xfrm>
            <a:off x="5815904" y="62203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Admission control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AIFO Design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77E7C-1995-3945-8FCD-4526ECD140E6}"/>
              </a:ext>
            </a:extLst>
          </p:cNvPr>
          <p:cNvSpPr txBox="1"/>
          <p:nvPr/>
        </p:nvSpPr>
        <p:spPr>
          <a:xfrm>
            <a:off x="176943" y="1069107"/>
            <a:ext cx="11917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AIFO’s admission control consists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temporal component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spatial” component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3BE38F-AB1D-6E45-82F4-3EADA4E15FD5}"/>
              </a:ext>
            </a:extLst>
          </p:cNvPr>
          <p:cNvGrpSpPr/>
          <p:nvPr/>
        </p:nvGrpSpPr>
        <p:grpSpPr>
          <a:xfrm>
            <a:off x="495946" y="1618908"/>
            <a:ext cx="4969649" cy="4792549"/>
            <a:chOff x="495946" y="1618908"/>
            <a:chExt cx="4969649" cy="479254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80964C3-BFFB-F246-8274-2798B6F40FE1}"/>
                </a:ext>
              </a:extLst>
            </p:cNvPr>
            <p:cNvCxnSpPr>
              <a:cxnSpLocks/>
            </p:cNvCxnSpPr>
            <p:nvPr/>
          </p:nvCxnSpPr>
          <p:spPr>
            <a:xfrm>
              <a:off x="2713016" y="5462557"/>
              <a:ext cx="1691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B304E3E-4980-E141-8F8B-D8A801CA415C}"/>
                </a:ext>
              </a:extLst>
            </p:cNvPr>
            <p:cNvCxnSpPr>
              <a:cxnSpLocks/>
            </p:cNvCxnSpPr>
            <p:nvPr/>
          </p:nvCxnSpPr>
          <p:spPr>
            <a:xfrm>
              <a:off x="2713016" y="6145353"/>
              <a:ext cx="1691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AC52194-E744-6542-A1B0-8CC9960DAE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8128" y="5458666"/>
              <a:ext cx="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5FAF95-11C1-EB4D-A38F-44FAE60A8A99}"/>
                </a:ext>
              </a:extLst>
            </p:cNvPr>
            <p:cNvSpPr/>
            <p:nvPr/>
          </p:nvSpPr>
          <p:spPr>
            <a:xfrm>
              <a:off x="3969285" y="5571211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F21395-D05D-3C40-8299-B9EAAC75064B}"/>
                </a:ext>
              </a:extLst>
            </p:cNvPr>
            <p:cNvSpPr/>
            <p:nvPr/>
          </p:nvSpPr>
          <p:spPr>
            <a:xfrm>
              <a:off x="3564720" y="5571211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A6A91F-F026-C942-AE5D-8334416B44DA}"/>
                </a:ext>
              </a:extLst>
            </p:cNvPr>
            <p:cNvSpPr/>
            <p:nvPr/>
          </p:nvSpPr>
          <p:spPr>
            <a:xfrm>
              <a:off x="3160155" y="5571211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159B810-ECCE-7941-96CC-48254FA17AC2}"/>
                </a:ext>
              </a:extLst>
            </p:cNvPr>
            <p:cNvCxnSpPr>
              <a:cxnSpLocks/>
            </p:cNvCxnSpPr>
            <p:nvPr/>
          </p:nvCxnSpPr>
          <p:spPr>
            <a:xfrm>
              <a:off x="4398128" y="5799811"/>
              <a:ext cx="548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63BD643-C920-1E49-88B5-D499E118E435}"/>
                </a:ext>
              </a:extLst>
            </p:cNvPr>
            <p:cNvCxnSpPr>
              <a:cxnSpLocks/>
            </p:cNvCxnSpPr>
            <p:nvPr/>
          </p:nvCxnSpPr>
          <p:spPr>
            <a:xfrm>
              <a:off x="1825031" y="5799811"/>
              <a:ext cx="6314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320C6A-2830-4448-9A62-C8CCAE51E32C}"/>
                </a:ext>
              </a:extLst>
            </p:cNvPr>
            <p:cNvSpPr/>
            <p:nvPr/>
          </p:nvSpPr>
          <p:spPr>
            <a:xfrm>
              <a:off x="1203208" y="5571211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9D8F800-D1CA-1748-B727-E7FCE15D1914}"/>
                </a:ext>
              </a:extLst>
            </p:cNvPr>
            <p:cNvCxnSpPr>
              <a:cxnSpLocks/>
            </p:cNvCxnSpPr>
            <p:nvPr/>
          </p:nvCxnSpPr>
          <p:spPr>
            <a:xfrm>
              <a:off x="2718900" y="4062562"/>
              <a:ext cx="1691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7512735-7F44-2147-86A0-2E6EBB3A6BD7}"/>
                </a:ext>
              </a:extLst>
            </p:cNvPr>
            <p:cNvCxnSpPr>
              <a:cxnSpLocks/>
            </p:cNvCxnSpPr>
            <p:nvPr/>
          </p:nvCxnSpPr>
          <p:spPr>
            <a:xfrm>
              <a:off x="2718900" y="4745358"/>
              <a:ext cx="1691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5D3C71F-CBFB-1941-B31A-7A9FB41DD3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4012" y="4058671"/>
              <a:ext cx="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2F33EB-4875-0140-8816-B53B744D7382}"/>
                </a:ext>
              </a:extLst>
            </p:cNvPr>
            <p:cNvSpPr/>
            <p:nvPr/>
          </p:nvSpPr>
          <p:spPr>
            <a:xfrm>
              <a:off x="3975169" y="4171216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F960D54-FF5B-284B-94D1-8153F2F9F3A5}"/>
                </a:ext>
              </a:extLst>
            </p:cNvPr>
            <p:cNvCxnSpPr>
              <a:cxnSpLocks/>
            </p:cNvCxnSpPr>
            <p:nvPr/>
          </p:nvCxnSpPr>
          <p:spPr>
            <a:xfrm>
              <a:off x="4404012" y="4399816"/>
              <a:ext cx="548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740FEA9-8EDE-B643-B141-C5466A67B14D}"/>
                </a:ext>
              </a:extLst>
            </p:cNvPr>
            <p:cNvCxnSpPr>
              <a:cxnSpLocks/>
            </p:cNvCxnSpPr>
            <p:nvPr/>
          </p:nvCxnSpPr>
          <p:spPr>
            <a:xfrm>
              <a:off x="1830915" y="4399816"/>
              <a:ext cx="6314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AE8F6C-5E46-1542-BF65-A36E52D2AB13}"/>
                </a:ext>
              </a:extLst>
            </p:cNvPr>
            <p:cNvSpPr/>
            <p:nvPr/>
          </p:nvSpPr>
          <p:spPr>
            <a:xfrm>
              <a:off x="1209092" y="4171216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0DAF3B1-F616-194D-B19E-54F033F4C45E}"/>
                </a:ext>
              </a:extLst>
            </p:cNvPr>
            <p:cNvSpPr txBox="1"/>
            <p:nvPr/>
          </p:nvSpPr>
          <p:spPr>
            <a:xfrm>
              <a:off x="1203208" y="1682534"/>
              <a:ext cx="3289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Temporal component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A63B03-3D8F-954C-A8E9-DA9DF3D4D9FC}"/>
                </a:ext>
              </a:extLst>
            </p:cNvPr>
            <p:cNvSpPr txBox="1"/>
            <p:nvPr/>
          </p:nvSpPr>
          <p:spPr>
            <a:xfrm>
              <a:off x="1804348" y="530888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drop</a:t>
              </a:r>
            </a:p>
          </p:txBody>
        </p:sp>
        <p:sp>
          <p:nvSpPr>
            <p:cNvPr id="56" name="Multiply 55">
              <a:extLst>
                <a:ext uri="{FF2B5EF4-FFF2-40B4-BE49-F238E27FC236}">
                  <a16:creationId xmlns:a16="http://schemas.microsoft.com/office/drawing/2014/main" id="{D08AD14C-F57C-5A42-AAEA-A7615892820C}"/>
                </a:ext>
              </a:extLst>
            </p:cNvPr>
            <p:cNvSpPr/>
            <p:nvPr/>
          </p:nvSpPr>
          <p:spPr>
            <a:xfrm>
              <a:off x="1992594" y="5628016"/>
              <a:ext cx="259678" cy="313630"/>
            </a:xfrm>
            <a:prstGeom prst="mathMultiply">
              <a:avLst>
                <a:gd name="adj1" fmla="val 7520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DE38E86-5722-F543-97D2-E5157B9862FC}"/>
                </a:ext>
              </a:extLst>
            </p:cNvPr>
            <p:cNvSpPr txBox="1"/>
            <p:nvPr/>
          </p:nvSpPr>
          <p:spPr>
            <a:xfrm>
              <a:off x="1739773" y="4019945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admit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9726DE1-02B1-844C-838F-37443ACE4F72}"/>
                </a:ext>
              </a:extLst>
            </p:cNvPr>
            <p:cNvSpPr txBox="1"/>
            <p:nvPr/>
          </p:nvSpPr>
          <p:spPr>
            <a:xfrm>
              <a:off x="703145" y="2498665"/>
              <a:ext cx="4289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Packets are treated differently at a different “time”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0B09A41-8FB9-D043-BC2A-3DDC202562F1}"/>
                </a:ext>
              </a:extLst>
            </p:cNvPr>
            <p:cNvSpPr/>
            <p:nvPr/>
          </p:nvSpPr>
          <p:spPr>
            <a:xfrm>
              <a:off x="495946" y="1618908"/>
              <a:ext cx="4969649" cy="4792549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35F4893-7229-774E-96BC-6E6F6C627083}"/>
              </a:ext>
            </a:extLst>
          </p:cNvPr>
          <p:cNvGrpSpPr/>
          <p:nvPr/>
        </p:nvGrpSpPr>
        <p:grpSpPr>
          <a:xfrm>
            <a:off x="6816608" y="1618087"/>
            <a:ext cx="4969649" cy="4792549"/>
            <a:chOff x="6816608" y="1618087"/>
            <a:chExt cx="4969649" cy="479254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0EF90E5-D5F5-2544-B6AC-C26EDDE1F047}"/>
                </a:ext>
              </a:extLst>
            </p:cNvPr>
            <p:cNvSpPr txBox="1"/>
            <p:nvPr/>
          </p:nvSpPr>
          <p:spPr>
            <a:xfrm>
              <a:off x="7664962" y="1681303"/>
              <a:ext cx="3235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“Spatial” component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FCA7F1A-2A80-CB44-A4C3-8F11B5F9C578}"/>
                </a:ext>
              </a:extLst>
            </p:cNvPr>
            <p:cNvCxnSpPr>
              <a:cxnSpLocks/>
            </p:cNvCxnSpPr>
            <p:nvPr/>
          </p:nvCxnSpPr>
          <p:spPr>
            <a:xfrm>
              <a:off x="9171053" y="4007888"/>
              <a:ext cx="1691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13F7D60-D04D-FA47-A0D7-AE710C2E7EF7}"/>
                </a:ext>
              </a:extLst>
            </p:cNvPr>
            <p:cNvCxnSpPr>
              <a:cxnSpLocks/>
            </p:cNvCxnSpPr>
            <p:nvPr/>
          </p:nvCxnSpPr>
          <p:spPr>
            <a:xfrm>
              <a:off x="9171053" y="4690684"/>
              <a:ext cx="1691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025D73D-AA4D-4B48-8222-BFE1D8EE6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6165" y="4003997"/>
              <a:ext cx="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C552A93-6122-0947-8279-5573142D06A4}"/>
                </a:ext>
              </a:extLst>
            </p:cNvPr>
            <p:cNvSpPr/>
            <p:nvPr/>
          </p:nvSpPr>
          <p:spPr>
            <a:xfrm>
              <a:off x="10427322" y="4116542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37F7F6C-E1BB-7C4C-B936-AA150465A92B}"/>
                </a:ext>
              </a:extLst>
            </p:cNvPr>
            <p:cNvSpPr/>
            <p:nvPr/>
          </p:nvSpPr>
          <p:spPr>
            <a:xfrm>
              <a:off x="10022757" y="4116542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753E53-FCE7-C24D-9C56-0F2579028BBD}"/>
                </a:ext>
              </a:extLst>
            </p:cNvPr>
            <p:cNvSpPr/>
            <p:nvPr/>
          </p:nvSpPr>
          <p:spPr>
            <a:xfrm>
              <a:off x="9618192" y="4116542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9E941CC-4894-CD49-9E3C-DBCE02A96C79}"/>
                </a:ext>
              </a:extLst>
            </p:cNvPr>
            <p:cNvCxnSpPr>
              <a:cxnSpLocks/>
            </p:cNvCxnSpPr>
            <p:nvPr/>
          </p:nvCxnSpPr>
          <p:spPr>
            <a:xfrm>
              <a:off x="10856165" y="4345142"/>
              <a:ext cx="548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2FABE7F-78CA-9841-8A03-190E32A0C15B}"/>
                </a:ext>
              </a:extLst>
            </p:cNvPr>
            <p:cNvCxnSpPr>
              <a:cxnSpLocks/>
            </p:cNvCxnSpPr>
            <p:nvPr/>
          </p:nvCxnSpPr>
          <p:spPr>
            <a:xfrm>
              <a:off x="8283068" y="4345142"/>
              <a:ext cx="6314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55FA3CF-6AE6-EC44-BC1C-80BA6465E3AD}"/>
                </a:ext>
              </a:extLst>
            </p:cNvPr>
            <p:cNvSpPr/>
            <p:nvPr/>
          </p:nvSpPr>
          <p:spPr>
            <a:xfrm>
              <a:off x="7661245" y="4116542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C0D03AE-8C50-984A-BBFB-DE3DED56DEB0}"/>
                </a:ext>
              </a:extLst>
            </p:cNvPr>
            <p:cNvCxnSpPr>
              <a:cxnSpLocks/>
            </p:cNvCxnSpPr>
            <p:nvPr/>
          </p:nvCxnSpPr>
          <p:spPr>
            <a:xfrm>
              <a:off x="9182232" y="5458666"/>
              <a:ext cx="1691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CDDEA07-1370-D34E-AAE8-54C229874747}"/>
                </a:ext>
              </a:extLst>
            </p:cNvPr>
            <p:cNvCxnSpPr>
              <a:cxnSpLocks/>
            </p:cNvCxnSpPr>
            <p:nvPr/>
          </p:nvCxnSpPr>
          <p:spPr>
            <a:xfrm>
              <a:off x="9182232" y="6141462"/>
              <a:ext cx="1691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661D848-0B30-4F45-A0C1-33186CD914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7344" y="5454775"/>
              <a:ext cx="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10F319F-5D49-DB4A-AF9C-FCD4903A8352}"/>
                </a:ext>
              </a:extLst>
            </p:cNvPr>
            <p:cNvSpPr/>
            <p:nvPr/>
          </p:nvSpPr>
          <p:spPr>
            <a:xfrm>
              <a:off x="10438501" y="5567320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30BC21D-86B6-C54D-80F4-2C3CBD8ED1DE}"/>
                </a:ext>
              </a:extLst>
            </p:cNvPr>
            <p:cNvSpPr/>
            <p:nvPr/>
          </p:nvSpPr>
          <p:spPr>
            <a:xfrm>
              <a:off x="10033936" y="5567320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7017B63-7434-2145-B2C0-793408370F9F}"/>
                </a:ext>
              </a:extLst>
            </p:cNvPr>
            <p:cNvSpPr/>
            <p:nvPr/>
          </p:nvSpPr>
          <p:spPr>
            <a:xfrm>
              <a:off x="9629371" y="5567320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BED98C0-874D-6149-8B44-936DBB533C9D}"/>
                </a:ext>
              </a:extLst>
            </p:cNvPr>
            <p:cNvCxnSpPr>
              <a:cxnSpLocks/>
            </p:cNvCxnSpPr>
            <p:nvPr/>
          </p:nvCxnSpPr>
          <p:spPr>
            <a:xfrm>
              <a:off x="10867344" y="5795920"/>
              <a:ext cx="548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B86DD10-989D-E348-8F0B-D44ABF57BE57}"/>
                </a:ext>
              </a:extLst>
            </p:cNvPr>
            <p:cNvCxnSpPr>
              <a:cxnSpLocks/>
            </p:cNvCxnSpPr>
            <p:nvPr/>
          </p:nvCxnSpPr>
          <p:spPr>
            <a:xfrm>
              <a:off x="8294247" y="5795920"/>
              <a:ext cx="6314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83A64F2-8024-E44D-AF91-54715B9150B1}"/>
                </a:ext>
              </a:extLst>
            </p:cNvPr>
            <p:cNvSpPr/>
            <p:nvPr/>
          </p:nvSpPr>
          <p:spPr>
            <a:xfrm>
              <a:off x="7672424" y="5567320"/>
              <a:ext cx="338328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A1F3A1-2E12-C747-BD5A-A9CE0E8216F5}"/>
                </a:ext>
              </a:extLst>
            </p:cNvPr>
            <p:cNvSpPr txBox="1"/>
            <p:nvPr/>
          </p:nvSpPr>
          <p:spPr>
            <a:xfrm>
              <a:off x="8231593" y="385850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drop</a:t>
              </a:r>
            </a:p>
          </p:txBody>
        </p:sp>
        <p:sp>
          <p:nvSpPr>
            <p:cNvPr id="59" name="Multiply 58">
              <a:extLst>
                <a:ext uri="{FF2B5EF4-FFF2-40B4-BE49-F238E27FC236}">
                  <a16:creationId xmlns:a16="http://schemas.microsoft.com/office/drawing/2014/main" id="{3EA55865-88E3-6044-A869-5E7954F8BD6C}"/>
                </a:ext>
              </a:extLst>
            </p:cNvPr>
            <p:cNvSpPr/>
            <p:nvPr/>
          </p:nvSpPr>
          <p:spPr>
            <a:xfrm>
              <a:off x="8419839" y="4177635"/>
              <a:ext cx="259678" cy="313630"/>
            </a:xfrm>
            <a:prstGeom prst="mathMultiply">
              <a:avLst>
                <a:gd name="adj1" fmla="val 7520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22B37DA-33BD-4440-ACB2-D4C2E3F71B43}"/>
                </a:ext>
              </a:extLst>
            </p:cNvPr>
            <p:cNvSpPr txBox="1"/>
            <p:nvPr/>
          </p:nvSpPr>
          <p:spPr>
            <a:xfrm>
              <a:off x="8185769" y="5426588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admit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C42FF21-7F85-3E4C-ACD7-1AF5C3A5CEDB}"/>
                </a:ext>
              </a:extLst>
            </p:cNvPr>
            <p:cNvSpPr txBox="1"/>
            <p:nvPr/>
          </p:nvSpPr>
          <p:spPr>
            <a:xfrm>
              <a:off x="7137840" y="2479461"/>
              <a:ext cx="4558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Given the same “time”, different packets are treated differently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A954372-D9C4-BF46-A764-DC835C4D9195}"/>
                </a:ext>
              </a:extLst>
            </p:cNvPr>
            <p:cNvSpPr/>
            <p:nvPr/>
          </p:nvSpPr>
          <p:spPr>
            <a:xfrm>
              <a:off x="6816608" y="1618087"/>
              <a:ext cx="4969649" cy="4792549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15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AIFO Design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77E7C-1995-3945-8FCD-4526ECD140E6}"/>
              </a:ext>
            </a:extLst>
          </p:cNvPr>
          <p:cNvSpPr txBox="1"/>
          <p:nvPr/>
        </p:nvSpPr>
        <p:spPr>
          <a:xfrm>
            <a:off x="176943" y="1069107"/>
            <a:ext cx="11917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AIFO’s admission control consists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temporal component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“spatial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 component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DAF3B1-F616-194D-B19E-54F033F4C45E}"/>
              </a:ext>
            </a:extLst>
          </p:cNvPr>
          <p:cNvSpPr txBox="1"/>
          <p:nvPr/>
        </p:nvSpPr>
        <p:spPr>
          <a:xfrm>
            <a:off x="1203208" y="1682534"/>
            <a:ext cx="3289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Temporal component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EF90E5-D5F5-2544-B6AC-C26EDDE1F047}"/>
              </a:ext>
            </a:extLst>
          </p:cNvPr>
          <p:cNvSpPr txBox="1"/>
          <p:nvPr/>
        </p:nvSpPr>
        <p:spPr>
          <a:xfrm>
            <a:off x="7664962" y="1681303"/>
            <a:ext cx="323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“Spatial” component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9726DE1-02B1-844C-838F-37443ACE4F72}"/>
              </a:ext>
            </a:extLst>
          </p:cNvPr>
          <p:cNvSpPr txBox="1"/>
          <p:nvPr/>
        </p:nvSpPr>
        <p:spPr>
          <a:xfrm>
            <a:off x="703145" y="2498665"/>
            <a:ext cx="4289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Discrepancy between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arrival rate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departure rate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42FF21-7F85-3E4C-ACD7-1AF5C3A5CEDB}"/>
              </a:ext>
            </a:extLst>
          </p:cNvPr>
          <p:cNvSpPr txBox="1"/>
          <p:nvPr/>
        </p:nvSpPr>
        <p:spPr>
          <a:xfrm>
            <a:off x="7137841" y="2479461"/>
            <a:ext cx="4289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Relative rank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the arriving packet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0B09A41-8FB9-D043-BC2A-3DDC202562F1}"/>
              </a:ext>
            </a:extLst>
          </p:cNvPr>
          <p:cNvSpPr/>
          <p:nvPr/>
        </p:nvSpPr>
        <p:spPr>
          <a:xfrm>
            <a:off x="495946" y="1618909"/>
            <a:ext cx="4969649" cy="214718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A954372-D9C4-BF46-A764-DC835C4D9195}"/>
              </a:ext>
            </a:extLst>
          </p:cNvPr>
          <p:cNvSpPr/>
          <p:nvPr/>
        </p:nvSpPr>
        <p:spPr>
          <a:xfrm>
            <a:off x="6816608" y="1618087"/>
            <a:ext cx="4969649" cy="2147181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56BC614-8ABE-CD4A-9459-9AACF6E221BA}"/>
              </a:ext>
            </a:extLst>
          </p:cNvPr>
          <p:cNvSpPr txBox="1"/>
          <p:nvPr/>
        </p:nvSpPr>
        <p:spPr>
          <a:xfrm>
            <a:off x="703146" y="4209418"/>
            <a:ext cx="4762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queue.len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growing means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arrival rate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departure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queue.len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decaying means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arrival rate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departure rate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4A88AE-F15A-4B4D-B6A5-11C0520D351C}"/>
              </a:ext>
            </a:extLst>
          </p:cNvPr>
          <p:cNvSpPr txBox="1"/>
          <p:nvPr/>
        </p:nvSpPr>
        <p:spPr>
          <a:xfrm>
            <a:off x="7137840" y="4280612"/>
            <a:ext cx="4289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sliding window (W)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track the ranks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quantile*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express the relative rank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0378E2-7B59-4285-857F-CCBC0DFCF0E8}"/>
              </a:ext>
            </a:extLst>
          </p:cNvPr>
          <p:cNvSpPr txBox="1"/>
          <p:nvPr/>
        </p:nvSpPr>
        <p:spPr>
          <a:xfrm>
            <a:off x="5465595" y="5815512"/>
            <a:ext cx="6590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>
                <a:solidFill>
                  <a:srgbClr val="C00000"/>
                </a:solidFill>
              </a:rPr>
              <a:t>W.quantile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p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dirty="0"/>
              <a:t>: given a packet </a:t>
            </a:r>
            <a:r>
              <a:rPr lang="en-US" i="1" dirty="0"/>
              <a:t>p</a:t>
            </a:r>
            <a:r>
              <a:rPr lang="en-US" dirty="0"/>
              <a:t>, return the number/percentile of packets with smaller rank than </a:t>
            </a:r>
            <a:r>
              <a:rPr lang="en-US" i="1" dirty="0"/>
              <a:t>p</a:t>
            </a:r>
            <a:r>
              <a:rPr lang="en-US" dirty="0"/>
              <a:t> in W.</a:t>
            </a:r>
          </a:p>
          <a:p>
            <a:r>
              <a:rPr lang="en-US" dirty="0">
                <a:solidFill>
                  <a:srgbClr val="C00000"/>
                </a:solidFill>
              </a:rPr>
              <a:t>[1,2,4,5].quantile(3)=50%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3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AIFO Design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77E7C-1995-3945-8FCD-4526ECD140E6}"/>
              </a:ext>
            </a:extLst>
          </p:cNvPr>
          <p:cNvSpPr txBox="1"/>
          <p:nvPr/>
        </p:nvSpPr>
        <p:spPr>
          <a:xfrm>
            <a:off x="176943" y="1069107"/>
            <a:ext cx="11917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AIFO’s admission control consists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temporal component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“spatial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 component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DAF3B1-F616-194D-B19E-54F033F4C45E}"/>
              </a:ext>
            </a:extLst>
          </p:cNvPr>
          <p:cNvSpPr txBox="1"/>
          <p:nvPr/>
        </p:nvSpPr>
        <p:spPr>
          <a:xfrm>
            <a:off x="1203208" y="1682534"/>
            <a:ext cx="3289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Temporal component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EF90E5-D5F5-2544-B6AC-C26EDDE1F047}"/>
              </a:ext>
            </a:extLst>
          </p:cNvPr>
          <p:cNvSpPr txBox="1"/>
          <p:nvPr/>
        </p:nvSpPr>
        <p:spPr>
          <a:xfrm>
            <a:off x="7664962" y="1681303"/>
            <a:ext cx="323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“Spatial” component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9726DE1-02B1-844C-838F-37443ACE4F72}"/>
              </a:ext>
            </a:extLst>
          </p:cNvPr>
          <p:cNvSpPr txBox="1"/>
          <p:nvPr/>
        </p:nvSpPr>
        <p:spPr>
          <a:xfrm>
            <a:off x="703145" y="2421175"/>
            <a:ext cx="428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Queue length: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42FF21-7F85-3E4C-ACD7-1AF5C3A5CEDB}"/>
              </a:ext>
            </a:extLst>
          </p:cNvPr>
          <p:cNvSpPr txBox="1"/>
          <p:nvPr/>
        </p:nvSpPr>
        <p:spPr>
          <a:xfrm>
            <a:off x="7137841" y="2262489"/>
            <a:ext cx="4289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Quantile of the packet rank in the sliding window: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W.quantile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(pkt)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0B09A41-8FB9-D043-BC2A-3DDC202562F1}"/>
              </a:ext>
            </a:extLst>
          </p:cNvPr>
          <p:cNvSpPr/>
          <p:nvPr/>
        </p:nvSpPr>
        <p:spPr>
          <a:xfrm>
            <a:off x="495946" y="1618909"/>
            <a:ext cx="4969649" cy="214718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A954372-D9C4-BF46-A764-DC835C4D9195}"/>
              </a:ext>
            </a:extLst>
          </p:cNvPr>
          <p:cNvSpPr/>
          <p:nvPr/>
        </p:nvSpPr>
        <p:spPr>
          <a:xfrm>
            <a:off x="6816608" y="1618087"/>
            <a:ext cx="4969649" cy="2147181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EB4A4D-57A0-0A4D-BD1B-73D4481FF5DB}"/>
              </a:ext>
            </a:extLst>
          </p:cNvPr>
          <p:cNvSpPr txBox="1"/>
          <p:nvPr/>
        </p:nvSpPr>
        <p:spPr>
          <a:xfrm>
            <a:off x="703145" y="2970977"/>
            <a:ext cx="428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Queue size: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BE516AB-D07D-D644-8CE9-96E79EC29E4F}"/>
              </a:ext>
            </a:extLst>
          </p:cNvPr>
          <p:cNvSpPr/>
          <p:nvPr/>
        </p:nvSpPr>
        <p:spPr>
          <a:xfrm rot="5400000">
            <a:off x="5806881" y="634418"/>
            <a:ext cx="578235" cy="7051927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D52646-0B0B-C740-A664-3CD9E5AD71C3}"/>
                  </a:ext>
                </a:extLst>
              </p:cNvPr>
              <p:cNvSpPr txBox="1"/>
              <p:nvPr/>
            </p:nvSpPr>
            <p:spPr>
              <a:xfrm>
                <a:off x="2826490" y="5175124"/>
                <a:ext cx="5895653" cy="75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𝑞𝑢𝑎𝑛𝑡𝑖𝑙𝑒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𝑝𝑘𝑡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(1−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?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𝑑𝑟𝑜𝑝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𝑎𝑑𝑚𝑖𝑡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D52646-0B0B-C740-A664-3CD9E5AD7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90" y="5175124"/>
                <a:ext cx="5895653" cy="759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197FDF5-301E-3F45-BF9C-BEC6C25F3E27}"/>
              </a:ext>
            </a:extLst>
          </p:cNvPr>
          <p:cNvSpPr txBox="1"/>
          <p:nvPr/>
        </p:nvSpPr>
        <p:spPr>
          <a:xfrm>
            <a:off x="3951286" y="4611003"/>
            <a:ext cx="428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Admission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control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condition: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9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AIFO Design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D52646-0B0B-C740-A664-3CD9E5AD71C3}"/>
                  </a:ext>
                </a:extLst>
              </p:cNvPr>
              <p:cNvSpPr txBox="1"/>
              <p:nvPr/>
            </p:nvSpPr>
            <p:spPr>
              <a:xfrm>
                <a:off x="2826490" y="1528805"/>
                <a:ext cx="5895653" cy="75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𝑞𝑢𝑎𝑛𝑡𝑖𝑙𝑒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𝑝𝑘𝑡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(1−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?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𝑑𝑟𝑜𝑝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𝑎𝑑𝑚𝑖𝑡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D52646-0B0B-C740-A664-3CD9E5AD7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90" y="1528805"/>
                <a:ext cx="5895653" cy="759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197FDF5-301E-3F45-BF9C-BEC6C25F3E27}"/>
              </a:ext>
            </a:extLst>
          </p:cNvPr>
          <p:cNvSpPr txBox="1"/>
          <p:nvPr/>
        </p:nvSpPr>
        <p:spPr>
          <a:xfrm>
            <a:off x="3951286" y="964684"/>
            <a:ext cx="428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Admission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control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condition: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061813-E5F1-4FFF-897B-75B5AB90684C}"/>
              </a:ext>
            </a:extLst>
          </p:cNvPr>
          <p:cNvCxnSpPr>
            <a:cxnSpLocks/>
          </p:cNvCxnSpPr>
          <p:nvPr/>
        </p:nvCxnSpPr>
        <p:spPr>
          <a:xfrm>
            <a:off x="1990351" y="5041317"/>
            <a:ext cx="2223193" cy="0"/>
          </a:xfrm>
          <a:prstGeom prst="line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D1CA5E-072C-4883-A59D-AAF9C933DC4F}"/>
              </a:ext>
            </a:extLst>
          </p:cNvPr>
          <p:cNvCxnSpPr>
            <a:cxnSpLocks/>
          </p:cNvCxnSpPr>
          <p:nvPr/>
        </p:nvCxnSpPr>
        <p:spPr>
          <a:xfrm flipV="1">
            <a:off x="2002957" y="3171386"/>
            <a:ext cx="0" cy="1874520"/>
          </a:xfrm>
          <a:prstGeom prst="line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1E0223-8DD5-4873-B93B-47FF1CAC7988}"/>
              </a:ext>
            </a:extLst>
          </p:cNvPr>
          <p:cNvCxnSpPr>
            <a:cxnSpLocks/>
          </p:cNvCxnSpPr>
          <p:nvPr/>
        </p:nvCxnSpPr>
        <p:spPr>
          <a:xfrm rot="5400000">
            <a:off x="2511186" y="3690947"/>
            <a:ext cx="914400" cy="914400"/>
          </a:xfrm>
          <a:prstGeom prst="line">
            <a:avLst/>
          </a:prstGeom>
          <a:ln w="25400">
            <a:solidFill>
              <a:schemeClr val="accent5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5E30A76-9E74-4F19-B560-D64A8FF2BDF0}"/>
              </a:ext>
            </a:extLst>
          </p:cNvPr>
          <p:cNvSpPr txBox="1"/>
          <p:nvPr/>
        </p:nvSpPr>
        <p:spPr>
          <a:xfrm>
            <a:off x="997772" y="388516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quantile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0CC6B4-65F6-4699-8C13-5E2C2CA40BE5}"/>
              </a:ext>
            </a:extLst>
          </p:cNvPr>
          <p:cNvSpPr txBox="1"/>
          <p:nvPr/>
        </p:nvSpPr>
        <p:spPr>
          <a:xfrm>
            <a:off x="1366996" y="504131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0EF0A7-9AE2-464A-A59B-029F24C00026}"/>
              </a:ext>
            </a:extLst>
          </p:cNvPr>
          <p:cNvSpPr txBox="1"/>
          <p:nvPr/>
        </p:nvSpPr>
        <p:spPr>
          <a:xfrm>
            <a:off x="2284232" y="511313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queue length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32BC6C-CF45-4BDB-86EE-C95A5A7EF786}"/>
              </a:ext>
            </a:extLst>
          </p:cNvPr>
          <p:cNvSpPr txBox="1"/>
          <p:nvPr/>
        </p:nvSpPr>
        <p:spPr>
          <a:xfrm>
            <a:off x="4019374" y="504131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63084C-B71B-41D9-8E1E-450DD64C1411}"/>
              </a:ext>
            </a:extLst>
          </p:cNvPr>
          <p:cNvSpPr txBox="1"/>
          <p:nvPr/>
        </p:nvSpPr>
        <p:spPr>
          <a:xfrm>
            <a:off x="1305330" y="29884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E68ADE-F76C-453E-B35D-EA578530B4F9}"/>
              </a:ext>
            </a:extLst>
          </p:cNvPr>
          <p:cNvSpPr txBox="1"/>
          <p:nvPr/>
        </p:nvSpPr>
        <p:spPr>
          <a:xfrm>
            <a:off x="1993857" y="462942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admit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AB7655-A169-44E9-9925-F2A9BE77168C}"/>
              </a:ext>
            </a:extLst>
          </p:cNvPr>
          <p:cNvSpPr txBox="1"/>
          <p:nvPr/>
        </p:nvSpPr>
        <p:spPr>
          <a:xfrm>
            <a:off x="3263690" y="33665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drop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106E05E-2404-43E0-8BC2-CCFE787DEA2E}"/>
              </a:ext>
            </a:extLst>
          </p:cNvPr>
          <p:cNvCxnSpPr>
            <a:cxnSpLocks/>
          </p:cNvCxnSpPr>
          <p:nvPr/>
        </p:nvCxnSpPr>
        <p:spPr>
          <a:xfrm>
            <a:off x="6692785" y="3555751"/>
            <a:ext cx="431008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05A4416-E9FE-48D2-B846-BD67AC2D245D}"/>
              </a:ext>
            </a:extLst>
          </p:cNvPr>
          <p:cNvCxnSpPr>
            <a:cxnSpLocks/>
          </p:cNvCxnSpPr>
          <p:nvPr/>
        </p:nvCxnSpPr>
        <p:spPr>
          <a:xfrm>
            <a:off x="6692785" y="4237660"/>
            <a:ext cx="4310087" cy="8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8A2DAB-2E17-4382-975E-DF2C7D616CF4}"/>
              </a:ext>
            </a:extLst>
          </p:cNvPr>
          <p:cNvCxnSpPr>
            <a:cxnSpLocks/>
          </p:cNvCxnSpPr>
          <p:nvPr/>
        </p:nvCxnSpPr>
        <p:spPr>
          <a:xfrm flipV="1">
            <a:off x="10999970" y="3551860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BAEA27E-BB2A-453C-95ED-5F2681F7122A}"/>
              </a:ext>
            </a:extLst>
          </p:cNvPr>
          <p:cNvSpPr/>
          <p:nvPr/>
        </p:nvSpPr>
        <p:spPr>
          <a:xfrm>
            <a:off x="10571127" y="3664405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05F3AF-BE7A-422E-BDE5-64AC3D44EECF}"/>
              </a:ext>
            </a:extLst>
          </p:cNvPr>
          <p:cNvSpPr/>
          <p:nvPr/>
        </p:nvSpPr>
        <p:spPr>
          <a:xfrm>
            <a:off x="10166562" y="3664405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E76A2D-B717-4260-86F7-8FBEA70B8231}"/>
              </a:ext>
            </a:extLst>
          </p:cNvPr>
          <p:cNvSpPr/>
          <p:nvPr/>
        </p:nvSpPr>
        <p:spPr>
          <a:xfrm>
            <a:off x="9761997" y="3664405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5BAB45-B922-403D-8F24-C7567B40A3F7}"/>
              </a:ext>
            </a:extLst>
          </p:cNvPr>
          <p:cNvSpPr/>
          <p:nvPr/>
        </p:nvSpPr>
        <p:spPr>
          <a:xfrm>
            <a:off x="9357432" y="3664405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540A8B-2EF3-410C-8FF5-2D53D0571372}"/>
              </a:ext>
            </a:extLst>
          </p:cNvPr>
          <p:cNvSpPr/>
          <p:nvPr/>
        </p:nvSpPr>
        <p:spPr>
          <a:xfrm>
            <a:off x="8951614" y="3664405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DCFB3F-E022-44AE-9D77-68DA86F903EC}"/>
              </a:ext>
            </a:extLst>
          </p:cNvPr>
          <p:cNvSpPr/>
          <p:nvPr/>
        </p:nvSpPr>
        <p:spPr>
          <a:xfrm>
            <a:off x="8547049" y="3664405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BF12FB-ECFB-4E02-8BAB-E0FC9794C7C2}"/>
              </a:ext>
            </a:extLst>
          </p:cNvPr>
          <p:cNvSpPr/>
          <p:nvPr/>
        </p:nvSpPr>
        <p:spPr>
          <a:xfrm>
            <a:off x="8153333" y="3670049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16FB27-A1D2-4AFD-9A1F-0F29BD647C2F}"/>
              </a:ext>
            </a:extLst>
          </p:cNvPr>
          <p:cNvSpPr/>
          <p:nvPr/>
        </p:nvSpPr>
        <p:spPr>
          <a:xfrm>
            <a:off x="7748768" y="3670049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B0053F-ED73-4F54-9DBF-208F8A097514}"/>
              </a:ext>
            </a:extLst>
          </p:cNvPr>
          <p:cNvSpPr/>
          <p:nvPr/>
        </p:nvSpPr>
        <p:spPr>
          <a:xfrm>
            <a:off x="7342950" y="3670049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BD69DD-7E54-4F7A-94E8-3AB6283B9BD2}"/>
              </a:ext>
            </a:extLst>
          </p:cNvPr>
          <p:cNvSpPr/>
          <p:nvPr/>
        </p:nvSpPr>
        <p:spPr>
          <a:xfrm>
            <a:off x="6938385" y="3670049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48855D-B9E4-4AC8-AF29-B81FE022246B}"/>
              </a:ext>
            </a:extLst>
          </p:cNvPr>
          <p:cNvSpPr txBox="1"/>
          <p:nvPr/>
        </p:nvSpPr>
        <p:spPr>
          <a:xfrm>
            <a:off x="10807854" y="31677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FB182E-EE77-4E13-857D-81739AEDA6F8}"/>
              </a:ext>
            </a:extLst>
          </p:cNvPr>
          <p:cNvSpPr txBox="1"/>
          <p:nvPr/>
        </p:nvSpPr>
        <p:spPr>
          <a:xfrm>
            <a:off x="10337295" y="31713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73557D-7AD7-4014-BA93-A29AB60998E1}"/>
              </a:ext>
            </a:extLst>
          </p:cNvPr>
          <p:cNvSpPr txBox="1"/>
          <p:nvPr/>
        </p:nvSpPr>
        <p:spPr>
          <a:xfrm>
            <a:off x="9929494" y="317493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B1389FF-DDCB-4786-B90D-3C1EFB81DDDA}"/>
              </a:ext>
            </a:extLst>
          </p:cNvPr>
          <p:cNvSpPr txBox="1"/>
          <p:nvPr/>
        </p:nvSpPr>
        <p:spPr>
          <a:xfrm>
            <a:off x="9522149" y="31713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2DCEDC3-7857-4711-AA86-77F89AF692D5}"/>
              </a:ext>
            </a:extLst>
          </p:cNvPr>
          <p:cNvSpPr txBox="1"/>
          <p:nvPr/>
        </p:nvSpPr>
        <p:spPr>
          <a:xfrm>
            <a:off x="9091770" y="31713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950CFC6-D8C8-4538-8AD5-90B29C6A4147}"/>
              </a:ext>
            </a:extLst>
          </p:cNvPr>
          <p:cNvSpPr txBox="1"/>
          <p:nvPr/>
        </p:nvSpPr>
        <p:spPr>
          <a:xfrm>
            <a:off x="8694304" y="317713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C5CFBD-053A-4333-BC2B-A61F8B9D5C79}"/>
              </a:ext>
            </a:extLst>
          </p:cNvPr>
          <p:cNvSpPr txBox="1"/>
          <p:nvPr/>
        </p:nvSpPr>
        <p:spPr>
          <a:xfrm>
            <a:off x="8297792" y="318067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D4A1BD-F591-4732-97FB-81DA985EA700}"/>
              </a:ext>
            </a:extLst>
          </p:cNvPr>
          <p:cNvSpPr txBox="1"/>
          <p:nvPr/>
        </p:nvSpPr>
        <p:spPr>
          <a:xfrm>
            <a:off x="7901736" y="317713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AC53821-CED0-497C-B59C-29DCB9CF2721}"/>
              </a:ext>
            </a:extLst>
          </p:cNvPr>
          <p:cNvSpPr txBox="1"/>
          <p:nvPr/>
        </p:nvSpPr>
        <p:spPr>
          <a:xfrm>
            <a:off x="7516513" y="317713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D608E58-C6B9-45FC-9D9F-D78A8BE0E133}"/>
              </a:ext>
            </a:extLst>
          </p:cNvPr>
          <p:cNvSpPr txBox="1"/>
          <p:nvPr/>
        </p:nvSpPr>
        <p:spPr>
          <a:xfrm>
            <a:off x="7128556" y="317144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0F25C79-8325-4D38-902E-30D03C4016A9}"/>
              </a:ext>
            </a:extLst>
          </p:cNvPr>
          <p:cNvSpPr txBox="1"/>
          <p:nvPr/>
        </p:nvSpPr>
        <p:spPr>
          <a:xfrm>
            <a:off x="6772450" y="31754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110FCF2-51A5-4432-9FF7-0B3A03F50863}"/>
              </a:ext>
            </a:extLst>
          </p:cNvPr>
          <p:cNvSpPr txBox="1"/>
          <p:nvPr/>
        </p:nvSpPr>
        <p:spPr>
          <a:xfrm>
            <a:off x="10807854" y="42584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0670411-31FF-4A9F-B470-F7ADA1D4128A}"/>
              </a:ext>
            </a:extLst>
          </p:cNvPr>
          <p:cNvSpPr txBox="1"/>
          <p:nvPr/>
        </p:nvSpPr>
        <p:spPr>
          <a:xfrm>
            <a:off x="10416318" y="42507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3B49047-63EA-480F-965A-3D461A319D7B}"/>
              </a:ext>
            </a:extLst>
          </p:cNvPr>
          <p:cNvSpPr txBox="1"/>
          <p:nvPr/>
        </p:nvSpPr>
        <p:spPr>
          <a:xfrm>
            <a:off x="10008517" y="42543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AB0C8B6-C58B-489B-ABEB-61BFCCE72094}"/>
              </a:ext>
            </a:extLst>
          </p:cNvPr>
          <p:cNvSpPr txBox="1"/>
          <p:nvPr/>
        </p:nvSpPr>
        <p:spPr>
          <a:xfrm>
            <a:off x="9601172" y="42507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23A61AA-7246-4305-9545-3247BFB2DD5B}"/>
              </a:ext>
            </a:extLst>
          </p:cNvPr>
          <p:cNvSpPr txBox="1"/>
          <p:nvPr/>
        </p:nvSpPr>
        <p:spPr>
          <a:xfrm>
            <a:off x="9170793" y="42507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18CE3C3-28ED-436B-B340-184D44338DC5}"/>
              </a:ext>
            </a:extLst>
          </p:cNvPr>
          <p:cNvSpPr txBox="1"/>
          <p:nvPr/>
        </p:nvSpPr>
        <p:spPr>
          <a:xfrm>
            <a:off x="8773327" y="42565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6CE1B32-13BE-4C22-88F1-463E41CB8A22}"/>
              </a:ext>
            </a:extLst>
          </p:cNvPr>
          <p:cNvSpPr txBox="1"/>
          <p:nvPr/>
        </p:nvSpPr>
        <p:spPr>
          <a:xfrm>
            <a:off x="8376815" y="42600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056BD83-5BCA-415F-8C92-BBEE3264EFED}"/>
              </a:ext>
            </a:extLst>
          </p:cNvPr>
          <p:cNvSpPr txBox="1"/>
          <p:nvPr/>
        </p:nvSpPr>
        <p:spPr>
          <a:xfrm>
            <a:off x="7980759" y="42565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53EEE51-466C-416D-877E-647F49BC6FE8}"/>
              </a:ext>
            </a:extLst>
          </p:cNvPr>
          <p:cNvSpPr txBox="1"/>
          <p:nvPr/>
        </p:nvSpPr>
        <p:spPr>
          <a:xfrm>
            <a:off x="7595536" y="42565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810DA06-29CF-4BF6-B410-349C89919D21}"/>
              </a:ext>
            </a:extLst>
          </p:cNvPr>
          <p:cNvSpPr txBox="1"/>
          <p:nvPr/>
        </p:nvSpPr>
        <p:spPr>
          <a:xfrm>
            <a:off x="7207579" y="4262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92CCB9F-E740-4A23-8B59-5CCB21C655FF}"/>
              </a:ext>
            </a:extLst>
          </p:cNvPr>
          <p:cNvSpPr txBox="1"/>
          <p:nvPr/>
        </p:nvSpPr>
        <p:spPr>
          <a:xfrm>
            <a:off x="6749872" y="425484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13" name="Right Brace 112">
            <a:extLst>
              <a:ext uri="{FF2B5EF4-FFF2-40B4-BE49-F238E27FC236}">
                <a16:creationId xmlns:a16="http://schemas.microsoft.com/office/drawing/2014/main" id="{6A064DB4-667B-4CA4-8A3C-52A8246D921C}"/>
              </a:ext>
            </a:extLst>
          </p:cNvPr>
          <p:cNvSpPr/>
          <p:nvPr/>
        </p:nvSpPr>
        <p:spPr>
          <a:xfrm rot="5400000">
            <a:off x="10262480" y="4523654"/>
            <a:ext cx="578235" cy="902547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5109BC5-BC15-4958-9BC4-1C50110B7837}"/>
              </a:ext>
            </a:extLst>
          </p:cNvPr>
          <p:cNvSpPr txBox="1"/>
          <p:nvPr/>
        </p:nvSpPr>
        <p:spPr>
          <a:xfrm>
            <a:off x="9353185" y="5297799"/>
            <a:ext cx="255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headroom k*C</a:t>
            </a:r>
          </a:p>
          <a:p>
            <a:pPr algn="ctr"/>
            <a:r>
              <a:rPr lang="en-US" dirty="0"/>
              <a:t>allowing all the packets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A02F00B-1F59-4B90-85FB-DC90BE593C4C}"/>
              </a:ext>
            </a:extLst>
          </p:cNvPr>
          <p:cNvSpPr txBox="1"/>
          <p:nvPr/>
        </p:nvSpPr>
        <p:spPr>
          <a:xfrm>
            <a:off x="5380595" y="316772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Threshold: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08F3CEB-46E4-4C8F-AF77-2C413F97EBE1}"/>
              </a:ext>
            </a:extLst>
          </p:cNvPr>
          <p:cNvSpPr txBox="1"/>
          <p:nvPr/>
        </p:nvSpPr>
        <p:spPr>
          <a:xfrm>
            <a:off x="5112804" y="4249647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Queue length: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8A7A76F-B105-41BC-9426-2998B39A698E}"/>
              </a:ext>
            </a:extLst>
          </p:cNvPr>
          <p:cNvSpPr/>
          <p:nvPr/>
        </p:nvSpPr>
        <p:spPr>
          <a:xfrm>
            <a:off x="10807854" y="2912679"/>
            <a:ext cx="312906" cy="2520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B47FCEE-0F7B-44FB-A445-E4BF23759F14}"/>
              </a:ext>
            </a:extLst>
          </p:cNvPr>
          <p:cNvSpPr/>
          <p:nvPr/>
        </p:nvSpPr>
        <p:spPr>
          <a:xfrm>
            <a:off x="10395144" y="2906881"/>
            <a:ext cx="312906" cy="2520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39" grpId="0" animBg="1"/>
      <p:bldP spid="43" grpId="0" animBg="1"/>
      <p:bldP spid="44" grpId="0" animBg="1"/>
      <p:bldP spid="45" grpId="0" animBg="1"/>
      <p:bldP spid="55" grpId="0"/>
      <p:bldP spid="56" grpId="0"/>
      <p:bldP spid="58" grpId="0"/>
      <p:bldP spid="59" grpId="0"/>
      <p:bldP spid="60" grpId="0"/>
      <p:bldP spid="78" grpId="0"/>
      <p:bldP spid="80" grpId="0"/>
      <p:bldP spid="82" grpId="0"/>
      <p:bldP spid="84" grpId="0"/>
      <p:bldP spid="86" grpId="0"/>
      <p:bldP spid="88" grpId="0"/>
      <p:bldP spid="92" grpId="0"/>
      <p:bldP spid="94" grpId="0"/>
      <p:bldP spid="96" grpId="0"/>
      <p:bldP spid="98" grpId="0"/>
      <p:bldP spid="100" grpId="0"/>
      <p:bldP spid="102" grpId="0"/>
      <p:bldP spid="104" grpId="0"/>
      <p:bldP spid="106" grpId="0"/>
      <p:bldP spid="108" grpId="0"/>
      <p:bldP spid="110" grpId="0"/>
      <p:bldP spid="112" grpId="0"/>
      <p:bldP spid="113" grpId="0" animBg="1"/>
      <p:bldP spid="114" grpId="0"/>
      <p:bldP spid="115" grpId="0"/>
      <p:bldP spid="116" grpId="0"/>
      <p:bldP spid="12" grpId="0" animBg="1"/>
      <p:bldP spid="12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AIFO Design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0A637868-035F-DF4D-8A0B-9E664A11D696}"/>
              </a:ext>
            </a:extLst>
          </p:cNvPr>
          <p:cNvSpPr txBox="1">
            <a:spLocks/>
          </p:cNvSpPr>
          <p:nvPr/>
        </p:nvSpPr>
        <p:spPr>
          <a:xfrm>
            <a:off x="258181" y="5266657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ADC5A7-1256-A145-AC80-0DA7A17D4831}"/>
                  </a:ext>
                </a:extLst>
              </p:cNvPr>
              <p:cNvSpPr txBox="1"/>
              <p:nvPr/>
            </p:nvSpPr>
            <p:spPr>
              <a:xfrm>
                <a:off x="612528" y="2832087"/>
                <a:ext cx="4852739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𝑡h𝑟𝑒𝑠h𝑜𝑙𝑑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(1−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6−2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=80%&gt;50%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ADC5A7-1256-A145-AC80-0DA7A17D4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28" y="2832087"/>
                <a:ext cx="4852739" cy="6619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692859-EBFE-D348-BF4A-7ECAF4C05A2E}"/>
              </a:ext>
            </a:extLst>
          </p:cNvPr>
          <p:cNvCxnSpPr>
            <a:cxnSpLocks/>
          </p:cNvCxnSpPr>
          <p:nvPr/>
        </p:nvCxnSpPr>
        <p:spPr>
          <a:xfrm>
            <a:off x="2844789" y="3688885"/>
            <a:ext cx="2560320" cy="389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09505D-B272-7D4A-BF9E-8F204FB36849}"/>
              </a:ext>
            </a:extLst>
          </p:cNvPr>
          <p:cNvCxnSpPr>
            <a:cxnSpLocks/>
          </p:cNvCxnSpPr>
          <p:nvPr/>
        </p:nvCxnSpPr>
        <p:spPr>
          <a:xfrm>
            <a:off x="2844789" y="4375572"/>
            <a:ext cx="256032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3BB92C-39F9-7D49-9B50-7D42B0F583DD}"/>
              </a:ext>
            </a:extLst>
          </p:cNvPr>
          <p:cNvCxnSpPr>
            <a:cxnSpLocks/>
          </p:cNvCxnSpPr>
          <p:nvPr/>
        </p:nvCxnSpPr>
        <p:spPr>
          <a:xfrm flipV="1">
            <a:off x="5402207" y="3688885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EB5A101-B994-C646-9BE9-017DAAFEBA8F}"/>
              </a:ext>
            </a:extLst>
          </p:cNvPr>
          <p:cNvSpPr/>
          <p:nvPr/>
        </p:nvSpPr>
        <p:spPr>
          <a:xfrm>
            <a:off x="4973364" y="3801430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22AA56-0D12-6F42-BFD8-FC4A53117BDE}"/>
              </a:ext>
            </a:extLst>
          </p:cNvPr>
          <p:cNvSpPr/>
          <p:nvPr/>
        </p:nvSpPr>
        <p:spPr>
          <a:xfrm>
            <a:off x="4568799" y="3801430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C502D8-81B2-F843-A617-CF4C0A27208C}"/>
              </a:ext>
            </a:extLst>
          </p:cNvPr>
          <p:cNvSpPr/>
          <p:nvPr/>
        </p:nvSpPr>
        <p:spPr>
          <a:xfrm>
            <a:off x="4164234" y="3801430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DE4C18-B3F0-1A43-A1EC-3659591E19B3}"/>
              </a:ext>
            </a:extLst>
          </p:cNvPr>
          <p:cNvSpPr/>
          <p:nvPr/>
        </p:nvSpPr>
        <p:spPr>
          <a:xfrm>
            <a:off x="3759669" y="3801430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16EF0A-D79E-E34B-81FC-34457B387C8C}"/>
              </a:ext>
            </a:extLst>
          </p:cNvPr>
          <p:cNvSpPr/>
          <p:nvPr/>
        </p:nvSpPr>
        <p:spPr>
          <a:xfrm>
            <a:off x="3353851" y="3801430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4FAD7B-E763-8144-9F20-C712C81CC6E0}"/>
              </a:ext>
            </a:extLst>
          </p:cNvPr>
          <p:cNvSpPr/>
          <p:nvPr/>
        </p:nvSpPr>
        <p:spPr>
          <a:xfrm>
            <a:off x="2949286" y="3801430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09BA0C-D029-2442-A3EA-9B07330EDE90}"/>
              </a:ext>
            </a:extLst>
          </p:cNvPr>
          <p:cNvSpPr/>
          <p:nvPr/>
        </p:nvSpPr>
        <p:spPr>
          <a:xfrm>
            <a:off x="863835" y="3801430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22D147-D19F-A44E-B95E-A1ABA594B6E5}"/>
              </a:ext>
            </a:extLst>
          </p:cNvPr>
          <p:cNvCxnSpPr>
            <a:cxnSpLocks/>
          </p:cNvCxnSpPr>
          <p:nvPr/>
        </p:nvCxnSpPr>
        <p:spPr>
          <a:xfrm>
            <a:off x="1405508" y="4028341"/>
            <a:ext cx="12344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362B61D-7A60-F942-B55E-7F00A7E8B70F}"/>
              </a:ext>
            </a:extLst>
          </p:cNvPr>
          <p:cNvSpPr txBox="1"/>
          <p:nvPr/>
        </p:nvSpPr>
        <p:spPr>
          <a:xfrm>
            <a:off x="1615314" y="361364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C548B9-0B22-4446-9CA1-1F26901F2F22}"/>
              </a:ext>
            </a:extLst>
          </p:cNvPr>
          <p:cNvSpPr txBox="1"/>
          <p:nvPr/>
        </p:nvSpPr>
        <p:spPr>
          <a:xfrm>
            <a:off x="87127" y="441563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pkt.quantile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= 50%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210240-FF5C-EF44-A744-71F76E244C02}"/>
              </a:ext>
            </a:extLst>
          </p:cNvPr>
          <p:cNvSpPr txBox="1"/>
          <p:nvPr/>
        </p:nvSpPr>
        <p:spPr>
          <a:xfrm>
            <a:off x="3254369" y="4415638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k=1/6, C=6, c=2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214EE9-F712-1342-9B47-6F6BEED6A549}"/>
                  </a:ext>
                </a:extLst>
              </p:cNvPr>
              <p:cNvSpPr txBox="1"/>
              <p:nvPr/>
            </p:nvSpPr>
            <p:spPr>
              <a:xfrm>
                <a:off x="6848720" y="2836558"/>
                <a:ext cx="4852739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𝑡h𝑟𝑒𝑠h𝑜𝑙𝑑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(1−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6−5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=20%&lt;50%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214EE9-F712-1342-9B47-6F6BEED6A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720" y="2836558"/>
                <a:ext cx="4852739" cy="6674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A8D9B1-8BAF-D941-BF15-323791F0555D}"/>
              </a:ext>
            </a:extLst>
          </p:cNvPr>
          <p:cNvCxnSpPr>
            <a:cxnSpLocks/>
          </p:cNvCxnSpPr>
          <p:nvPr/>
        </p:nvCxnSpPr>
        <p:spPr>
          <a:xfrm>
            <a:off x="8982192" y="3682368"/>
            <a:ext cx="2560320" cy="389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1E7FE9-430E-2642-AD99-6A4A0086A7B3}"/>
              </a:ext>
            </a:extLst>
          </p:cNvPr>
          <p:cNvCxnSpPr>
            <a:cxnSpLocks/>
          </p:cNvCxnSpPr>
          <p:nvPr/>
        </p:nvCxnSpPr>
        <p:spPr>
          <a:xfrm>
            <a:off x="8982192" y="4369055"/>
            <a:ext cx="256032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A176124-B755-0541-A89C-3D51B09F25B5}"/>
              </a:ext>
            </a:extLst>
          </p:cNvPr>
          <p:cNvCxnSpPr>
            <a:cxnSpLocks/>
          </p:cNvCxnSpPr>
          <p:nvPr/>
        </p:nvCxnSpPr>
        <p:spPr>
          <a:xfrm flipV="1">
            <a:off x="11539610" y="3682368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FA5EB57-0D71-2243-9E0A-6DC162F68372}"/>
              </a:ext>
            </a:extLst>
          </p:cNvPr>
          <p:cNvSpPr/>
          <p:nvPr/>
        </p:nvSpPr>
        <p:spPr>
          <a:xfrm>
            <a:off x="11110767" y="3794913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D65B3D-937B-0744-80DF-7E58BA3CEB7A}"/>
              </a:ext>
            </a:extLst>
          </p:cNvPr>
          <p:cNvSpPr/>
          <p:nvPr/>
        </p:nvSpPr>
        <p:spPr>
          <a:xfrm>
            <a:off x="10706202" y="3794913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DA40C5-CD3B-D343-BD49-37965AFE2003}"/>
              </a:ext>
            </a:extLst>
          </p:cNvPr>
          <p:cNvSpPr/>
          <p:nvPr/>
        </p:nvSpPr>
        <p:spPr>
          <a:xfrm>
            <a:off x="10301637" y="3794913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27C464-748A-D946-977B-E12C4CDD0D28}"/>
              </a:ext>
            </a:extLst>
          </p:cNvPr>
          <p:cNvSpPr/>
          <p:nvPr/>
        </p:nvSpPr>
        <p:spPr>
          <a:xfrm>
            <a:off x="9897072" y="3794913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3EC2D4-EDA2-294D-B1B7-9DAB4B8308E2}"/>
              </a:ext>
            </a:extLst>
          </p:cNvPr>
          <p:cNvSpPr/>
          <p:nvPr/>
        </p:nvSpPr>
        <p:spPr>
          <a:xfrm>
            <a:off x="9491254" y="3794913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9E271A-8E81-A14E-978C-3352074C56AD}"/>
              </a:ext>
            </a:extLst>
          </p:cNvPr>
          <p:cNvSpPr/>
          <p:nvPr/>
        </p:nvSpPr>
        <p:spPr>
          <a:xfrm>
            <a:off x="9086689" y="3794913"/>
            <a:ext cx="338328" cy="4572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CB7E4B-187B-A44D-87F3-7400ECBB912D}"/>
              </a:ext>
            </a:extLst>
          </p:cNvPr>
          <p:cNvSpPr/>
          <p:nvPr/>
        </p:nvSpPr>
        <p:spPr>
          <a:xfrm>
            <a:off x="7001238" y="3794913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3326A6-11CB-914B-80B6-B4128A5A7A67}"/>
              </a:ext>
            </a:extLst>
          </p:cNvPr>
          <p:cNvCxnSpPr>
            <a:cxnSpLocks/>
          </p:cNvCxnSpPr>
          <p:nvPr/>
        </p:nvCxnSpPr>
        <p:spPr>
          <a:xfrm>
            <a:off x="7542911" y="4021824"/>
            <a:ext cx="123444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6B91CFB-B23B-8744-BCCA-262C833EA795}"/>
              </a:ext>
            </a:extLst>
          </p:cNvPr>
          <p:cNvSpPr txBox="1"/>
          <p:nvPr/>
        </p:nvSpPr>
        <p:spPr>
          <a:xfrm>
            <a:off x="7818977" y="35526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drop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044512-5821-5F46-9A6E-298088700E9D}"/>
              </a:ext>
            </a:extLst>
          </p:cNvPr>
          <p:cNvSpPr txBox="1"/>
          <p:nvPr/>
        </p:nvSpPr>
        <p:spPr>
          <a:xfrm>
            <a:off x="6224530" y="4409121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pkt.quantile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= 50%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518F80-D591-394F-8776-A22454DFEF08}"/>
              </a:ext>
            </a:extLst>
          </p:cNvPr>
          <p:cNvSpPr txBox="1"/>
          <p:nvPr/>
        </p:nvSpPr>
        <p:spPr>
          <a:xfrm>
            <a:off x="9391772" y="4409121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k=1/6, C=6, c=5</a:t>
            </a:r>
          </a:p>
        </p:txBody>
      </p:sp>
      <p:sp>
        <p:nvSpPr>
          <p:cNvPr id="44" name="Multiply 43">
            <a:extLst>
              <a:ext uri="{FF2B5EF4-FFF2-40B4-BE49-F238E27FC236}">
                <a16:creationId xmlns:a16="http://schemas.microsoft.com/office/drawing/2014/main" id="{74CCC2F3-9B6D-854C-BBCA-50A34783E531}"/>
              </a:ext>
            </a:extLst>
          </p:cNvPr>
          <p:cNvSpPr/>
          <p:nvPr/>
        </p:nvSpPr>
        <p:spPr>
          <a:xfrm>
            <a:off x="8007223" y="3871823"/>
            <a:ext cx="259678" cy="313630"/>
          </a:xfrm>
          <a:prstGeom prst="mathMultiply">
            <a:avLst>
              <a:gd name="adj1" fmla="val 7520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5FB1DF-17CF-AC4E-980F-107373E6790E}"/>
              </a:ext>
            </a:extLst>
          </p:cNvPr>
          <p:cNvSpPr txBox="1"/>
          <p:nvPr/>
        </p:nvSpPr>
        <p:spPr>
          <a:xfrm>
            <a:off x="149120" y="1399865"/>
            <a:ext cx="7212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Example: when a packet with quantile=50% comes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039F18-2305-FA40-B036-164F99251702}"/>
              </a:ext>
            </a:extLst>
          </p:cNvPr>
          <p:cNvSpPr txBox="1"/>
          <p:nvPr/>
        </p:nvSpPr>
        <p:spPr>
          <a:xfrm>
            <a:off x="1240915" y="5156231"/>
            <a:ext cx="38603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(a) When the queue length is 2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2274D5-E36E-394D-8E6E-58D2AAF3B91F}"/>
              </a:ext>
            </a:extLst>
          </p:cNvPr>
          <p:cNvSpPr txBox="1"/>
          <p:nvPr/>
        </p:nvSpPr>
        <p:spPr>
          <a:xfrm>
            <a:off x="7170402" y="5156231"/>
            <a:ext cx="38603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(b) When the queue length is 5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1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4" grpId="0" animBg="1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AIFO Design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CF772-AADA-444F-94D1-9B96C736D25C}"/>
              </a:ext>
            </a:extLst>
          </p:cNvPr>
          <p:cNvSpPr txBox="1"/>
          <p:nvPr/>
        </p:nvSpPr>
        <p:spPr>
          <a:xfrm>
            <a:off x="149120" y="1229387"/>
            <a:ext cx="4805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to compute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W.quantile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(pkt) 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54ED0F-A6FA-CB49-8F0C-0CB914BDE0B9}"/>
              </a:ext>
            </a:extLst>
          </p:cNvPr>
          <p:cNvSpPr/>
          <p:nvPr/>
        </p:nvSpPr>
        <p:spPr>
          <a:xfrm>
            <a:off x="4400187" y="3810415"/>
            <a:ext cx="338328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FE431-2FA0-EF48-81D4-271BD8C27555}"/>
              </a:ext>
            </a:extLst>
          </p:cNvPr>
          <p:cNvSpPr/>
          <p:nvPr/>
        </p:nvSpPr>
        <p:spPr>
          <a:xfrm>
            <a:off x="3995622" y="3810415"/>
            <a:ext cx="338328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C2D44-519A-7D4C-A6D7-81F9A727D553}"/>
              </a:ext>
            </a:extLst>
          </p:cNvPr>
          <p:cNvSpPr/>
          <p:nvPr/>
        </p:nvSpPr>
        <p:spPr>
          <a:xfrm>
            <a:off x="3591057" y="3810415"/>
            <a:ext cx="338328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E0637F-837D-DE4C-8CBC-AF65BCBE6132}"/>
              </a:ext>
            </a:extLst>
          </p:cNvPr>
          <p:cNvSpPr/>
          <p:nvPr/>
        </p:nvSpPr>
        <p:spPr>
          <a:xfrm>
            <a:off x="3186492" y="3810415"/>
            <a:ext cx="338328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CE758-68D2-7242-B4FB-556A096A19D9}"/>
              </a:ext>
            </a:extLst>
          </p:cNvPr>
          <p:cNvSpPr/>
          <p:nvPr/>
        </p:nvSpPr>
        <p:spPr>
          <a:xfrm>
            <a:off x="2780674" y="3810415"/>
            <a:ext cx="338328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5F7C2-9CFE-5749-B419-B068EB5CAA83}"/>
              </a:ext>
            </a:extLst>
          </p:cNvPr>
          <p:cNvSpPr/>
          <p:nvPr/>
        </p:nvSpPr>
        <p:spPr>
          <a:xfrm>
            <a:off x="2370612" y="3810415"/>
            <a:ext cx="338328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8B800A-49BC-6642-ADC1-735F402F7521}"/>
              </a:ext>
            </a:extLst>
          </p:cNvPr>
          <p:cNvSpPr/>
          <p:nvPr/>
        </p:nvSpPr>
        <p:spPr>
          <a:xfrm>
            <a:off x="1966047" y="3810415"/>
            <a:ext cx="338328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78D46E-228A-134D-8A3E-F34E474E6117}"/>
              </a:ext>
            </a:extLst>
          </p:cNvPr>
          <p:cNvSpPr/>
          <p:nvPr/>
        </p:nvSpPr>
        <p:spPr>
          <a:xfrm>
            <a:off x="1561482" y="3810415"/>
            <a:ext cx="338328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C4B8C1-EA9C-6248-AA57-D397833B0581}"/>
              </a:ext>
            </a:extLst>
          </p:cNvPr>
          <p:cNvSpPr/>
          <p:nvPr/>
        </p:nvSpPr>
        <p:spPr>
          <a:xfrm>
            <a:off x="1156917" y="3810415"/>
            <a:ext cx="338328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C38F98-2942-FE46-A029-238CF89C4425}"/>
              </a:ext>
            </a:extLst>
          </p:cNvPr>
          <p:cNvSpPr/>
          <p:nvPr/>
        </p:nvSpPr>
        <p:spPr>
          <a:xfrm>
            <a:off x="751099" y="3810415"/>
            <a:ext cx="338328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21F714-FA26-0F43-82CB-8BC328A65DDB}"/>
              </a:ext>
            </a:extLst>
          </p:cNvPr>
          <p:cNvSpPr/>
          <p:nvPr/>
        </p:nvSpPr>
        <p:spPr>
          <a:xfrm>
            <a:off x="1104925" y="3580112"/>
            <a:ext cx="2039112" cy="8369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30CF2D-49C4-CC40-891D-4AC4901C6D6B}"/>
              </a:ext>
            </a:extLst>
          </p:cNvPr>
          <p:cNvSpPr txBox="1"/>
          <p:nvPr/>
        </p:nvSpPr>
        <p:spPr>
          <a:xfrm>
            <a:off x="818785" y="299114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window slides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21044F-A47B-AB46-8ECC-97D2F6CB1178}"/>
              </a:ext>
            </a:extLst>
          </p:cNvPr>
          <p:cNvCxnSpPr/>
          <p:nvPr/>
        </p:nvCxnSpPr>
        <p:spPr>
          <a:xfrm>
            <a:off x="2283630" y="3452807"/>
            <a:ext cx="12411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6A2EE8D-B3DB-1645-8ABB-334A37B8213F}"/>
              </a:ext>
            </a:extLst>
          </p:cNvPr>
          <p:cNvGrpSpPr/>
          <p:nvPr/>
        </p:nvGrpSpPr>
        <p:grpSpPr>
          <a:xfrm>
            <a:off x="5599172" y="1675295"/>
            <a:ext cx="5154957" cy="4169547"/>
            <a:chOff x="5599172" y="1675295"/>
            <a:chExt cx="5154957" cy="41695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2E1595-4966-C94D-875D-1FC4A1060927}"/>
                </a:ext>
              </a:extLst>
            </p:cNvPr>
            <p:cNvSpPr txBox="1"/>
            <p:nvPr/>
          </p:nvSpPr>
          <p:spPr>
            <a:xfrm>
              <a:off x="6743444" y="547551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stage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26D26D-4BE5-9244-855B-A5A55685939C}"/>
                </a:ext>
              </a:extLst>
            </p:cNvPr>
            <p:cNvSpPr txBox="1"/>
            <p:nvPr/>
          </p:nvSpPr>
          <p:spPr>
            <a:xfrm>
              <a:off x="7766578" y="547551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stage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B6EDB2-2F43-714B-B1B9-7D680C9F8F93}"/>
                </a:ext>
              </a:extLst>
            </p:cNvPr>
            <p:cNvSpPr txBox="1"/>
            <p:nvPr/>
          </p:nvSpPr>
          <p:spPr>
            <a:xfrm>
              <a:off x="8789712" y="547551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stage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E12C24-91B7-3345-8B0A-C60C938F612F}"/>
                </a:ext>
              </a:extLst>
            </p:cNvPr>
            <p:cNvSpPr txBox="1"/>
            <p:nvPr/>
          </p:nvSpPr>
          <p:spPr>
            <a:xfrm>
              <a:off x="9812846" y="547551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stage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黑体" panose="02010609060101010101" pitchFamily="49" charset="-122"/>
                  <a:cs typeface="+mn-cs"/>
                </a:rPr>
                <a:t>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A57FDA-571C-5C45-B439-502256C9DB8E}"/>
                </a:ext>
              </a:extLst>
            </p:cNvPr>
            <p:cNvSpPr/>
            <p:nvPr/>
          </p:nvSpPr>
          <p:spPr>
            <a:xfrm>
              <a:off x="6894046" y="1853536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EDEE4E5-66E3-F449-9CFC-9F89BB39985D}"/>
                </a:ext>
              </a:extLst>
            </p:cNvPr>
            <p:cNvSpPr/>
            <p:nvPr/>
          </p:nvSpPr>
          <p:spPr>
            <a:xfrm>
              <a:off x="6894046" y="2749710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EFE4773-DF8E-C14D-901B-4C2441250D39}"/>
                </a:ext>
              </a:extLst>
            </p:cNvPr>
            <p:cNvSpPr/>
            <p:nvPr/>
          </p:nvSpPr>
          <p:spPr>
            <a:xfrm>
              <a:off x="6894046" y="3645884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CC7110-0FD2-B54F-8FCE-CE3E96C2CCAD}"/>
                </a:ext>
              </a:extLst>
            </p:cNvPr>
            <p:cNvSpPr/>
            <p:nvPr/>
          </p:nvSpPr>
          <p:spPr>
            <a:xfrm>
              <a:off x="6894046" y="4560638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0E9EFC-48BC-F047-871B-6253F9445FEA}"/>
                </a:ext>
              </a:extLst>
            </p:cNvPr>
            <p:cNvSpPr/>
            <p:nvPr/>
          </p:nvSpPr>
          <p:spPr>
            <a:xfrm>
              <a:off x="7917180" y="1853536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8AE842-DC5D-014B-B7B2-6E0B79EB2D20}"/>
                </a:ext>
              </a:extLst>
            </p:cNvPr>
            <p:cNvSpPr/>
            <p:nvPr/>
          </p:nvSpPr>
          <p:spPr>
            <a:xfrm>
              <a:off x="7917180" y="2749710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CC76C48-0FD0-C340-8548-7D69194D82A3}"/>
                </a:ext>
              </a:extLst>
            </p:cNvPr>
            <p:cNvSpPr/>
            <p:nvPr/>
          </p:nvSpPr>
          <p:spPr>
            <a:xfrm>
              <a:off x="7917180" y="3645884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5D4BE0-7443-3D4E-8544-A0F2660D23EC}"/>
                </a:ext>
              </a:extLst>
            </p:cNvPr>
            <p:cNvSpPr/>
            <p:nvPr/>
          </p:nvSpPr>
          <p:spPr>
            <a:xfrm>
              <a:off x="7917180" y="4560638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2E5FD74-C22F-1E41-9B47-B2ACA6D5C4DC}"/>
                </a:ext>
              </a:extLst>
            </p:cNvPr>
            <p:cNvSpPr/>
            <p:nvPr/>
          </p:nvSpPr>
          <p:spPr>
            <a:xfrm>
              <a:off x="8940314" y="1840614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C6C9FA-049A-804C-B58D-DEECFBD2D762}"/>
                </a:ext>
              </a:extLst>
            </p:cNvPr>
            <p:cNvSpPr/>
            <p:nvPr/>
          </p:nvSpPr>
          <p:spPr>
            <a:xfrm>
              <a:off x="8940314" y="2736788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5B61077-EBA4-B447-889B-5A33AC9C3C61}"/>
                </a:ext>
              </a:extLst>
            </p:cNvPr>
            <p:cNvSpPr/>
            <p:nvPr/>
          </p:nvSpPr>
          <p:spPr>
            <a:xfrm>
              <a:off x="8940314" y="3632962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27434F2-D07C-C547-9EF1-4B4D2881F9CD}"/>
                </a:ext>
              </a:extLst>
            </p:cNvPr>
            <p:cNvSpPr/>
            <p:nvPr/>
          </p:nvSpPr>
          <p:spPr>
            <a:xfrm>
              <a:off x="8940314" y="4547716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11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5473200-A994-4945-B35A-279BE78D0D32}"/>
                </a:ext>
              </a:extLst>
            </p:cNvPr>
            <p:cNvSpPr/>
            <p:nvPr/>
          </p:nvSpPr>
          <p:spPr>
            <a:xfrm>
              <a:off x="9963449" y="1840614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12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718A56-2EDA-944C-AE19-FD946ED11F24}"/>
                </a:ext>
              </a:extLst>
            </p:cNvPr>
            <p:cNvSpPr/>
            <p:nvPr/>
          </p:nvSpPr>
          <p:spPr>
            <a:xfrm>
              <a:off x="9972211" y="2736788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AC946D1-95E9-564E-8889-6DEB13FB026E}"/>
                </a:ext>
              </a:extLst>
            </p:cNvPr>
            <p:cNvSpPr/>
            <p:nvPr/>
          </p:nvSpPr>
          <p:spPr>
            <a:xfrm>
              <a:off x="9963449" y="3632962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14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DD5A070-9C13-DA4B-B143-73EA27DE24F6}"/>
                </a:ext>
              </a:extLst>
            </p:cNvPr>
            <p:cNvSpPr/>
            <p:nvPr/>
          </p:nvSpPr>
          <p:spPr>
            <a:xfrm>
              <a:off x="9963449" y="4563214"/>
              <a:ext cx="640080" cy="6858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15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6128163-C42B-0D46-9826-4F2E2D194F37}"/>
                </a:ext>
              </a:extLst>
            </p:cNvPr>
            <p:cNvSpPr/>
            <p:nvPr/>
          </p:nvSpPr>
          <p:spPr>
            <a:xfrm>
              <a:off x="6742926" y="1675295"/>
              <a:ext cx="914400" cy="3749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3C5862-83DE-BA47-8600-1D84E8F3E3D0}"/>
                </a:ext>
              </a:extLst>
            </p:cNvPr>
            <p:cNvSpPr/>
            <p:nvPr/>
          </p:nvSpPr>
          <p:spPr>
            <a:xfrm>
              <a:off x="7773090" y="1675295"/>
              <a:ext cx="914400" cy="3749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5E2DD1-1444-8444-AD2E-4D7B41229D01}"/>
                </a:ext>
              </a:extLst>
            </p:cNvPr>
            <p:cNvSpPr/>
            <p:nvPr/>
          </p:nvSpPr>
          <p:spPr>
            <a:xfrm>
              <a:off x="8803254" y="1675295"/>
              <a:ext cx="914400" cy="3749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8E7928D-18E3-B54C-A141-C22803BFEE1A}"/>
                </a:ext>
              </a:extLst>
            </p:cNvPr>
            <p:cNvSpPr/>
            <p:nvPr/>
          </p:nvSpPr>
          <p:spPr>
            <a:xfrm>
              <a:off x="9833417" y="1675295"/>
              <a:ext cx="914400" cy="3749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684AEBA-61A7-F943-85A7-61FC21D80B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3610" y="5170396"/>
              <a:ext cx="457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512E12E-E1FF-2B48-AC92-1E4E50DB3E1F}"/>
                </a:ext>
              </a:extLst>
            </p:cNvPr>
            <p:cNvSpPr txBox="1"/>
            <p:nvPr/>
          </p:nvSpPr>
          <p:spPr>
            <a:xfrm>
              <a:off x="5599172" y="4942329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head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709AB1A-9B0D-4E44-9DD3-DE41FABA8EF9}"/>
              </a:ext>
            </a:extLst>
          </p:cNvPr>
          <p:cNvCxnSpPr>
            <a:cxnSpLocks/>
          </p:cNvCxnSpPr>
          <p:nvPr/>
        </p:nvCxnSpPr>
        <p:spPr>
          <a:xfrm flipV="1">
            <a:off x="2937212" y="4269692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35EBC30-A63F-FC41-8EC2-2F7A5D87857F}"/>
              </a:ext>
            </a:extLst>
          </p:cNvPr>
          <p:cNvSpPr txBox="1"/>
          <p:nvPr/>
        </p:nvSpPr>
        <p:spPr>
          <a:xfrm>
            <a:off x="2501304" y="4628707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4B5DCB1-A8DC-4C44-B733-18D1DF29451B}"/>
              </a:ext>
            </a:extLst>
          </p:cNvPr>
          <p:cNvGrpSpPr/>
          <p:nvPr/>
        </p:nvGrpSpPr>
        <p:grpSpPr>
          <a:xfrm>
            <a:off x="2078209" y="4520221"/>
            <a:ext cx="6711503" cy="1626712"/>
            <a:chOff x="2078209" y="4520221"/>
            <a:chExt cx="6711503" cy="1626712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DCC65FC-7C74-164F-9CAE-B91A4FD14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8345" y="4520221"/>
              <a:ext cx="0" cy="16267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B7738BB-BD0A-F143-B2A5-1D177BA721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8209" y="6146932"/>
              <a:ext cx="6711503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772BBB7-3928-6541-800C-7FE5C63242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9712" y="5736356"/>
              <a:ext cx="0" cy="4105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B9D5555-4872-D440-A824-4AB89D09C168}"/>
              </a:ext>
            </a:extLst>
          </p:cNvPr>
          <p:cNvSpPr txBox="1"/>
          <p:nvPr/>
        </p:nvSpPr>
        <p:spPr>
          <a:xfrm>
            <a:off x="3763754" y="6141956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window on data plane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6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Title 41">
            <a:extLst>
              <a:ext uri="{FF2B5EF4-FFF2-40B4-BE49-F238E27FC236}">
                <a16:creationId xmlns:a16="http://schemas.microsoft.com/office/drawing/2014/main" id="{EE955587-BAD6-1748-A8F4-1FE7E22ABB21}"/>
              </a:ext>
            </a:extLst>
          </p:cNvPr>
          <p:cNvSpPr txBox="1">
            <a:spLocks/>
          </p:cNvSpPr>
          <p:nvPr/>
        </p:nvSpPr>
        <p:spPr>
          <a:xfrm>
            <a:off x="258181" y="685562"/>
            <a:ext cx="11675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Many packet scheduling algorithms have been designed for different properties</a:t>
            </a: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Packet Scheduling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7006E-1966-FD4D-9B6B-D39473EBB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29" y="2189518"/>
            <a:ext cx="6473125" cy="35152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3D33C-038E-8E43-8518-CD40CB3BF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464" y="1702040"/>
            <a:ext cx="6473125" cy="3911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BD3E38-2875-C149-A5C6-642E7886A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216" y="2292792"/>
            <a:ext cx="6867686" cy="40203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8720B-A158-4B46-B598-1AAEEA289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899" y="2616307"/>
            <a:ext cx="7145033" cy="3800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3C4CD4-4C67-3A4D-B21C-8EF8213604E8}"/>
              </a:ext>
            </a:extLst>
          </p:cNvPr>
          <p:cNvSpPr/>
          <p:nvPr/>
        </p:nvSpPr>
        <p:spPr>
          <a:xfrm>
            <a:off x="417809" y="4360838"/>
            <a:ext cx="11360382" cy="7710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Lack of hardware support due to high cost to design and deploy switch ASICs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9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AIFO Design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CF772-AADA-444F-94D1-9B96C736D25C}"/>
              </a:ext>
            </a:extLst>
          </p:cNvPr>
          <p:cNvSpPr txBox="1"/>
          <p:nvPr/>
        </p:nvSpPr>
        <p:spPr>
          <a:xfrm>
            <a:off x="149120" y="1229387"/>
            <a:ext cx="4805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to compute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W.quantile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(pkt) 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2E1595-4966-C94D-875D-1FC4A1060927}"/>
              </a:ext>
            </a:extLst>
          </p:cNvPr>
          <p:cNvSpPr txBox="1"/>
          <p:nvPr/>
        </p:nvSpPr>
        <p:spPr>
          <a:xfrm>
            <a:off x="4497600" y="58474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stage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26D26D-4BE5-9244-855B-A5A55685939C}"/>
              </a:ext>
            </a:extLst>
          </p:cNvPr>
          <p:cNvSpPr txBox="1"/>
          <p:nvPr/>
        </p:nvSpPr>
        <p:spPr>
          <a:xfrm>
            <a:off x="5520734" y="58474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stage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B6EDB2-2F43-714B-B1B9-7D680C9F8F93}"/>
              </a:ext>
            </a:extLst>
          </p:cNvPr>
          <p:cNvSpPr txBox="1"/>
          <p:nvPr/>
        </p:nvSpPr>
        <p:spPr>
          <a:xfrm>
            <a:off x="6543868" y="58474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stage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E12C24-91B7-3345-8B0A-C60C938F612F}"/>
              </a:ext>
            </a:extLst>
          </p:cNvPr>
          <p:cNvSpPr txBox="1"/>
          <p:nvPr/>
        </p:nvSpPr>
        <p:spPr>
          <a:xfrm>
            <a:off x="7567002" y="58474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stage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A57FDA-571C-5C45-B439-502256C9DB8E}"/>
              </a:ext>
            </a:extLst>
          </p:cNvPr>
          <p:cNvSpPr/>
          <p:nvPr/>
        </p:nvSpPr>
        <p:spPr>
          <a:xfrm>
            <a:off x="4648202" y="2225495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DEE4E5-66E3-F449-9CFC-9F89BB39985D}"/>
              </a:ext>
            </a:extLst>
          </p:cNvPr>
          <p:cNvSpPr/>
          <p:nvPr/>
        </p:nvSpPr>
        <p:spPr>
          <a:xfrm>
            <a:off x="4648202" y="3121669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7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FE4773-DF8E-C14D-901B-4C2441250D39}"/>
              </a:ext>
            </a:extLst>
          </p:cNvPr>
          <p:cNvSpPr/>
          <p:nvPr/>
        </p:nvSpPr>
        <p:spPr>
          <a:xfrm>
            <a:off x="4648202" y="4017843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CC7110-0FD2-B54F-8FCE-CE3E96C2CCAD}"/>
              </a:ext>
            </a:extLst>
          </p:cNvPr>
          <p:cNvSpPr/>
          <p:nvPr/>
        </p:nvSpPr>
        <p:spPr>
          <a:xfrm>
            <a:off x="4648202" y="4932597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0E9EFC-48BC-F047-871B-6253F9445FEA}"/>
              </a:ext>
            </a:extLst>
          </p:cNvPr>
          <p:cNvSpPr/>
          <p:nvPr/>
        </p:nvSpPr>
        <p:spPr>
          <a:xfrm>
            <a:off x="5671336" y="2225495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8AE842-DC5D-014B-B7B2-6E0B79EB2D20}"/>
              </a:ext>
            </a:extLst>
          </p:cNvPr>
          <p:cNvSpPr/>
          <p:nvPr/>
        </p:nvSpPr>
        <p:spPr>
          <a:xfrm>
            <a:off x="5671336" y="3121669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C76C48-0FD0-C340-8548-7D69194D82A3}"/>
              </a:ext>
            </a:extLst>
          </p:cNvPr>
          <p:cNvSpPr/>
          <p:nvPr/>
        </p:nvSpPr>
        <p:spPr>
          <a:xfrm>
            <a:off x="5671336" y="4017843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15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5D4BE0-7443-3D4E-8544-A0F2660D23EC}"/>
              </a:ext>
            </a:extLst>
          </p:cNvPr>
          <p:cNvSpPr/>
          <p:nvPr/>
        </p:nvSpPr>
        <p:spPr>
          <a:xfrm>
            <a:off x="5671336" y="4932597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E5FD74-C22F-1E41-9B47-B2ACA6D5C4DC}"/>
              </a:ext>
            </a:extLst>
          </p:cNvPr>
          <p:cNvSpPr/>
          <p:nvPr/>
        </p:nvSpPr>
        <p:spPr>
          <a:xfrm>
            <a:off x="6694470" y="2212573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C6C9FA-049A-804C-B58D-DEECFBD2D762}"/>
              </a:ext>
            </a:extLst>
          </p:cNvPr>
          <p:cNvSpPr/>
          <p:nvPr/>
        </p:nvSpPr>
        <p:spPr>
          <a:xfrm>
            <a:off x="6694470" y="3108747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B61077-EBA4-B447-889B-5A33AC9C3C61}"/>
              </a:ext>
            </a:extLst>
          </p:cNvPr>
          <p:cNvSpPr/>
          <p:nvPr/>
        </p:nvSpPr>
        <p:spPr>
          <a:xfrm>
            <a:off x="6694470" y="4004921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7434F2-D07C-C547-9EF1-4B4D2881F9CD}"/>
              </a:ext>
            </a:extLst>
          </p:cNvPr>
          <p:cNvSpPr/>
          <p:nvPr/>
        </p:nvSpPr>
        <p:spPr>
          <a:xfrm>
            <a:off x="6694470" y="4919675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473200-A994-4945-B35A-279BE78D0D32}"/>
              </a:ext>
            </a:extLst>
          </p:cNvPr>
          <p:cNvSpPr/>
          <p:nvPr/>
        </p:nvSpPr>
        <p:spPr>
          <a:xfrm>
            <a:off x="7717605" y="2212573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7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718A56-2EDA-944C-AE19-FD946ED11F24}"/>
              </a:ext>
            </a:extLst>
          </p:cNvPr>
          <p:cNvSpPr/>
          <p:nvPr/>
        </p:nvSpPr>
        <p:spPr>
          <a:xfrm>
            <a:off x="7726367" y="3108747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28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AC946D1-95E9-564E-8889-6DEB13FB026E}"/>
              </a:ext>
            </a:extLst>
          </p:cNvPr>
          <p:cNvSpPr/>
          <p:nvPr/>
        </p:nvSpPr>
        <p:spPr>
          <a:xfrm>
            <a:off x="7717605" y="4004921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D5A070-9C13-DA4B-B143-73EA27DE24F6}"/>
              </a:ext>
            </a:extLst>
          </p:cNvPr>
          <p:cNvSpPr/>
          <p:nvPr/>
        </p:nvSpPr>
        <p:spPr>
          <a:xfrm>
            <a:off x="7717605" y="4935173"/>
            <a:ext cx="64008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25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128163-C42B-0D46-9826-4F2E2D194F37}"/>
              </a:ext>
            </a:extLst>
          </p:cNvPr>
          <p:cNvSpPr/>
          <p:nvPr/>
        </p:nvSpPr>
        <p:spPr>
          <a:xfrm>
            <a:off x="4497082" y="2047254"/>
            <a:ext cx="914400" cy="3749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F3C5862-83DE-BA47-8600-1D84E8F3E3D0}"/>
              </a:ext>
            </a:extLst>
          </p:cNvPr>
          <p:cNvSpPr/>
          <p:nvPr/>
        </p:nvSpPr>
        <p:spPr>
          <a:xfrm>
            <a:off x="5527246" y="2047254"/>
            <a:ext cx="914400" cy="3749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5E2DD1-1444-8444-AD2E-4D7B41229D01}"/>
              </a:ext>
            </a:extLst>
          </p:cNvPr>
          <p:cNvSpPr/>
          <p:nvPr/>
        </p:nvSpPr>
        <p:spPr>
          <a:xfrm>
            <a:off x="6557410" y="2047254"/>
            <a:ext cx="914400" cy="3749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E7928D-18E3-B54C-A141-C22803BFEE1A}"/>
              </a:ext>
            </a:extLst>
          </p:cNvPr>
          <p:cNvSpPr/>
          <p:nvPr/>
        </p:nvSpPr>
        <p:spPr>
          <a:xfrm>
            <a:off x="7587573" y="2047254"/>
            <a:ext cx="914400" cy="3749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601D1E6-B921-EF40-9436-A1F49A763433}"/>
              </a:ext>
            </a:extLst>
          </p:cNvPr>
          <p:cNvCxnSpPr>
            <a:cxnSpLocks/>
          </p:cNvCxnSpPr>
          <p:nvPr/>
        </p:nvCxnSpPr>
        <p:spPr>
          <a:xfrm>
            <a:off x="2268478" y="3892341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28811B07-DE51-CC4E-991E-204A63E01149}"/>
              </a:ext>
            </a:extLst>
          </p:cNvPr>
          <p:cNvSpPr/>
          <p:nvPr/>
        </p:nvSpPr>
        <p:spPr>
          <a:xfrm>
            <a:off x="8960923" y="3499636"/>
            <a:ext cx="1376876" cy="785411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Control 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E63713E-7A94-264B-881D-207B0621BA3E}"/>
              </a:ext>
            </a:extLst>
          </p:cNvPr>
          <p:cNvCxnSpPr>
            <a:cxnSpLocks/>
          </p:cNvCxnSpPr>
          <p:nvPr/>
        </p:nvCxnSpPr>
        <p:spPr>
          <a:xfrm>
            <a:off x="10337799" y="3892341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E38268B-88EA-8F41-9421-3126D25D44BC}"/>
              </a:ext>
            </a:extLst>
          </p:cNvPr>
          <p:cNvCxnSpPr>
            <a:cxnSpLocks/>
          </p:cNvCxnSpPr>
          <p:nvPr/>
        </p:nvCxnSpPr>
        <p:spPr>
          <a:xfrm>
            <a:off x="4055696" y="3892341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071F4D9-B4FD-5240-8B88-365C40D8DE82}"/>
              </a:ext>
            </a:extLst>
          </p:cNvPr>
          <p:cNvCxnSpPr>
            <a:cxnSpLocks/>
          </p:cNvCxnSpPr>
          <p:nvPr/>
        </p:nvCxnSpPr>
        <p:spPr>
          <a:xfrm>
            <a:off x="8485076" y="3882331"/>
            <a:ext cx="457200" cy="375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2EB2957-BFB6-2F49-9522-72E466D5DB2E}"/>
              </a:ext>
            </a:extLst>
          </p:cNvPr>
          <p:cNvSpPr txBox="1"/>
          <p:nvPr/>
        </p:nvSpPr>
        <p:spPr>
          <a:xfrm>
            <a:off x="2589433" y="2653869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pkt.index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pkt.rank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37D2F9-7819-4470-B6F2-1D0666FB73F1}"/>
              </a:ext>
            </a:extLst>
          </p:cNvPr>
          <p:cNvSpPr txBox="1"/>
          <p:nvPr/>
        </p:nvSpPr>
        <p:spPr>
          <a:xfrm>
            <a:off x="5577924" y="1505625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Head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635D39-2E19-4EC4-BB70-6CFCCFD0E128}"/>
              </a:ext>
            </a:extLst>
          </p:cNvPr>
          <p:cNvCxnSpPr>
            <a:cxnSpLocks/>
          </p:cNvCxnSpPr>
          <p:nvPr/>
        </p:nvCxnSpPr>
        <p:spPr>
          <a:xfrm>
            <a:off x="5991375" y="1880763"/>
            <a:ext cx="0" cy="3130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E61007C-04B9-4A70-A722-C93814C7C59B}"/>
              </a:ext>
            </a:extLst>
          </p:cNvPr>
          <p:cNvSpPr/>
          <p:nvPr/>
        </p:nvSpPr>
        <p:spPr>
          <a:xfrm>
            <a:off x="2812368" y="3499636"/>
            <a:ext cx="1155956" cy="785411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Tagger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C5744-812D-4313-A22C-0AAE89B905B0}"/>
              </a:ext>
            </a:extLst>
          </p:cNvPr>
          <p:cNvSpPr/>
          <p:nvPr/>
        </p:nvSpPr>
        <p:spPr>
          <a:xfrm>
            <a:off x="2812368" y="4445343"/>
            <a:ext cx="1155956" cy="785411"/>
          </a:xfrm>
          <a:prstGeom prst="rect">
            <a:avLst/>
          </a:prstGeom>
          <a:solidFill>
            <a:schemeClr val="bg2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Sampler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B34949-03CC-4882-9997-8B6809C5108C}"/>
              </a:ext>
            </a:extLst>
          </p:cNvPr>
          <p:cNvSpPr/>
          <p:nvPr/>
        </p:nvSpPr>
        <p:spPr>
          <a:xfrm>
            <a:off x="2727406" y="3394412"/>
            <a:ext cx="1325880" cy="19599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AE13F-8287-40EC-96E0-A91E37CB8CF0}"/>
              </a:ext>
            </a:extLst>
          </p:cNvPr>
          <p:cNvSpPr txBox="1"/>
          <p:nvPr/>
        </p:nvSpPr>
        <p:spPr>
          <a:xfrm>
            <a:off x="886744" y="5390421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Feed 1 packet into the window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for every n packets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9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00E9EFC-48BC-F047-871B-6253F9445FEA}"/>
              </a:ext>
            </a:extLst>
          </p:cNvPr>
          <p:cNvSpPr/>
          <p:nvPr/>
        </p:nvSpPr>
        <p:spPr>
          <a:xfrm>
            <a:off x="5671336" y="2225495"/>
            <a:ext cx="64008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92AA45B-1317-764E-A5F2-428D2BA88301}"/>
              </a:ext>
            </a:extLst>
          </p:cNvPr>
          <p:cNvSpPr/>
          <p:nvPr/>
        </p:nvSpPr>
        <p:spPr>
          <a:xfrm>
            <a:off x="5669280" y="2221992"/>
            <a:ext cx="64008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AIFO Design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CF772-AADA-444F-94D1-9B96C736D25C}"/>
              </a:ext>
            </a:extLst>
          </p:cNvPr>
          <p:cNvSpPr txBox="1"/>
          <p:nvPr/>
        </p:nvSpPr>
        <p:spPr>
          <a:xfrm>
            <a:off x="149120" y="1229387"/>
            <a:ext cx="4805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to compute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W.quantile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(pkt) 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2E1595-4966-C94D-875D-1FC4A1060927}"/>
              </a:ext>
            </a:extLst>
          </p:cNvPr>
          <p:cNvSpPr txBox="1"/>
          <p:nvPr/>
        </p:nvSpPr>
        <p:spPr>
          <a:xfrm>
            <a:off x="4497600" y="58474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stage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26D26D-4BE5-9244-855B-A5A55685939C}"/>
              </a:ext>
            </a:extLst>
          </p:cNvPr>
          <p:cNvSpPr txBox="1"/>
          <p:nvPr/>
        </p:nvSpPr>
        <p:spPr>
          <a:xfrm>
            <a:off x="5520734" y="58474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stage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B6EDB2-2F43-714B-B1B9-7D680C9F8F93}"/>
              </a:ext>
            </a:extLst>
          </p:cNvPr>
          <p:cNvSpPr txBox="1"/>
          <p:nvPr/>
        </p:nvSpPr>
        <p:spPr>
          <a:xfrm>
            <a:off x="6543868" y="58474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stage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E12C24-91B7-3345-8B0A-C60C938F612F}"/>
              </a:ext>
            </a:extLst>
          </p:cNvPr>
          <p:cNvSpPr txBox="1"/>
          <p:nvPr/>
        </p:nvSpPr>
        <p:spPr>
          <a:xfrm>
            <a:off x="7567002" y="58474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stage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A57FDA-571C-5C45-B439-502256C9DB8E}"/>
              </a:ext>
            </a:extLst>
          </p:cNvPr>
          <p:cNvSpPr/>
          <p:nvPr/>
        </p:nvSpPr>
        <p:spPr>
          <a:xfrm>
            <a:off x="4648202" y="2225495"/>
            <a:ext cx="64008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DEE4E5-66E3-F449-9CFC-9F89BB39985D}"/>
              </a:ext>
            </a:extLst>
          </p:cNvPr>
          <p:cNvSpPr/>
          <p:nvPr/>
        </p:nvSpPr>
        <p:spPr>
          <a:xfrm>
            <a:off x="4648202" y="3121669"/>
            <a:ext cx="64008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7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FE4773-DF8E-C14D-901B-4C2441250D39}"/>
              </a:ext>
            </a:extLst>
          </p:cNvPr>
          <p:cNvSpPr/>
          <p:nvPr/>
        </p:nvSpPr>
        <p:spPr>
          <a:xfrm>
            <a:off x="4648202" y="4017843"/>
            <a:ext cx="64008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CC7110-0FD2-B54F-8FCE-CE3E96C2CCAD}"/>
              </a:ext>
            </a:extLst>
          </p:cNvPr>
          <p:cNvSpPr/>
          <p:nvPr/>
        </p:nvSpPr>
        <p:spPr>
          <a:xfrm>
            <a:off x="4648202" y="4932597"/>
            <a:ext cx="64008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8AE842-DC5D-014B-B7B2-6E0B79EB2D20}"/>
              </a:ext>
            </a:extLst>
          </p:cNvPr>
          <p:cNvSpPr/>
          <p:nvPr/>
        </p:nvSpPr>
        <p:spPr>
          <a:xfrm>
            <a:off x="5671336" y="3121669"/>
            <a:ext cx="64008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C76C48-0FD0-C340-8548-7D69194D82A3}"/>
              </a:ext>
            </a:extLst>
          </p:cNvPr>
          <p:cNvSpPr/>
          <p:nvPr/>
        </p:nvSpPr>
        <p:spPr>
          <a:xfrm>
            <a:off x="5671336" y="4017843"/>
            <a:ext cx="64008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15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5D4BE0-7443-3D4E-8544-A0F2660D23EC}"/>
              </a:ext>
            </a:extLst>
          </p:cNvPr>
          <p:cNvSpPr/>
          <p:nvPr/>
        </p:nvSpPr>
        <p:spPr>
          <a:xfrm>
            <a:off x="5671336" y="4932597"/>
            <a:ext cx="64008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E5FD74-C22F-1E41-9B47-B2ACA6D5C4DC}"/>
              </a:ext>
            </a:extLst>
          </p:cNvPr>
          <p:cNvSpPr/>
          <p:nvPr/>
        </p:nvSpPr>
        <p:spPr>
          <a:xfrm>
            <a:off x="6694470" y="2212573"/>
            <a:ext cx="64008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C6C9FA-049A-804C-B58D-DEECFBD2D762}"/>
              </a:ext>
            </a:extLst>
          </p:cNvPr>
          <p:cNvSpPr/>
          <p:nvPr/>
        </p:nvSpPr>
        <p:spPr>
          <a:xfrm>
            <a:off x="6694470" y="3108747"/>
            <a:ext cx="64008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B61077-EBA4-B447-889B-5A33AC9C3C61}"/>
              </a:ext>
            </a:extLst>
          </p:cNvPr>
          <p:cNvSpPr/>
          <p:nvPr/>
        </p:nvSpPr>
        <p:spPr>
          <a:xfrm>
            <a:off x="6694470" y="4004921"/>
            <a:ext cx="64008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7434F2-D07C-C547-9EF1-4B4D2881F9CD}"/>
              </a:ext>
            </a:extLst>
          </p:cNvPr>
          <p:cNvSpPr/>
          <p:nvPr/>
        </p:nvSpPr>
        <p:spPr>
          <a:xfrm>
            <a:off x="6694470" y="4919675"/>
            <a:ext cx="64008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473200-A994-4945-B35A-279BE78D0D32}"/>
              </a:ext>
            </a:extLst>
          </p:cNvPr>
          <p:cNvSpPr/>
          <p:nvPr/>
        </p:nvSpPr>
        <p:spPr>
          <a:xfrm>
            <a:off x="7717605" y="2212573"/>
            <a:ext cx="64008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7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718A56-2EDA-944C-AE19-FD946ED11F24}"/>
              </a:ext>
            </a:extLst>
          </p:cNvPr>
          <p:cNvSpPr/>
          <p:nvPr/>
        </p:nvSpPr>
        <p:spPr>
          <a:xfrm>
            <a:off x="7726367" y="3108747"/>
            <a:ext cx="64008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28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AC946D1-95E9-564E-8889-6DEB13FB026E}"/>
              </a:ext>
            </a:extLst>
          </p:cNvPr>
          <p:cNvSpPr/>
          <p:nvPr/>
        </p:nvSpPr>
        <p:spPr>
          <a:xfrm>
            <a:off x="7717605" y="4004921"/>
            <a:ext cx="64008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D5A070-9C13-DA4B-B143-73EA27DE24F6}"/>
              </a:ext>
            </a:extLst>
          </p:cNvPr>
          <p:cNvSpPr/>
          <p:nvPr/>
        </p:nvSpPr>
        <p:spPr>
          <a:xfrm>
            <a:off x="7717605" y="4935173"/>
            <a:ext cx="64008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r: 25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128163-C42B-0D46-9826-4F2E2D194F37}"/>
              </a:ext>
            </a:extLst>
          </p:cNvPr>
          <p:cNvSpPr/>
          <p:nvPr/>
        </p:nvSpPr>
        <p:spPr>
          <a:xfrm>
            <a:off x="4497082" y="2047254"/>
            <a:ext cx="914400" cy="3749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F3C5862-83DE-BA47-8600-1D84E8F3E3D0}"/>
              </a:ext>
            </a:extLst>
          </p:cNvPr>
          <p:cNvSpPr/>
          <p:nvPr/>
        </p:nvSpPr>
        <p:spPr>
          <a:xfrm>
            <a:off x="5527246" y="2047254"/>
            <a:ext cx="914400" cy="3749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5E2DD1-1444-8444-AD2E-4D7B41229D01}"/>
              </a:ext>
            </a:extLst>
          </p:cNvPr>
          <p:cNvSpPr/>
          <p:nvPr/>
        </p:nvSpPr>
        <p:spPr>
          <a:xfrm>
            <a:off x="6557410" y="2047254"/>
            <a:ext cx="914400" cy="3749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E7928D-18E3-B54C-A141-C22803BFEE1A}"/>
              </a:ext>
            </a:extLst>
          </p:cNvPr>
          <p:cNvSpPr/>
          <p:nvPr/>
        </p:nvSpPr>
        <p:spPr>
          <a:xfrm>
            <a:off x="7587573" y="2047254"/>
            <a:ext cx="914400" cy="3749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601D1E6-B921-EF40-9436-A1F49A763433}"/>
              </a:ext>
            </a:extLst>
          </p:cNvPr>
          <p:cNvCxnSpPr>
            <a:cxnSpLocks/>
          </p:cNvCxnSpPr>
          <p:nvPr/>
        </p:nvCxnSpPr>
        <p:spPr>
          <a:xfrm>
            <a:off x="2268478" y="3892341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28811B07-DE51-CC4E-991E-204A63E01149}"/>
              </a:ext>
            </a:extLst>
          </p:cNvPr>
          <p:cNvSpPr/>
          <p:nvPr/>
        </p:nvSpPr>
        <p:spPr>
          <a:xfrm>
            <a:off x="8960923" y="3499636"/>
            <a:ext cx="1376876" cy="785411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Control 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E63713E-7A94-264B-881D-207B0621BA3E}"/>
              </a:ext>
            </a:extLst>
          </p:cNvPr>
          <p:cNvCxnSpPr>
            <a:cxnSpLocks/>
          </p:cNvCxnSpPr>
          <p:nvPr/>
        </p:nvCxnSpPr>
        <p:spPr>
          <a:xfrm>
            <a:off x="10337799" y="3892341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E38268B-88EA-8F41-9421-3126D25D44BC}"/>
              </a:ext>
            </a:extLst>
          </p:cNvPr>
          <p:cNvCxnSpPr>
            <a:cxnSpLocks/>
          </p:cNvCxnSpPr>
          <p:nvPr/>
        </p:nvCxnSpPr>
        <p:spPr>
          <a:xfrm>
            <a:off x="4055696" y="3892341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071F4D9-B4FD-5240-8B88-365C40D8DE82}"/>
              </a:ext>
            </a:extLst>
          </p:cNvPr>
          <p:cNvCxnSpPr>
            <a:cxnSpLocks/>
          </p:cNvCxnSpPr>
          <p:nvPr/>
        </p:nvCxnSpPr>
        <p:spPr>
          <a:xfrm>
            <a:off x="8485076" y="3882331"/>
            <a:ext cx="457200" cy="375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2EB2957-BFB6-2F49-9522-72E466D5DB2E}"/>
              </a:ext>
            </a:extLst>
          </p:cNvPr>
          <p:cNvSpPr txBox="1"/>
          <p:nvPr/>
        </p:nvSpPr>
        <p:spPr>
          <a:xfrm>
            <a:off x="2589433" y="2653869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pkt.index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pkt.rank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 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DE29AB-4611-4F43-954F-91444F79E205}"/>
              </a:ext>
            </a:extLst>
          </p:cNvPr>
          <p:cNvSpPr txBox="1"/>
          <p:nvPr/>
        </p:nvSpPr>
        <p:spPr>
          <a:xfrm>
            <a:off x="8508285" y="2216104"/>
            <a:ext cx="3568606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/>
                <a:ea typeface="黑体" panose="02010609060101010101" pitchFamily="49" charset="-122"/>
              </a:rPr>
              <a:t>Get </a:t>
            </a:r>
            <a:r>
              <a:rPr lang="en-US" altLang="zh-CN" sz="2000" b="1" dirty="0">
                <a:solidFill>
                  <a:schemeClr val="accent1"/>
                </a:solidFill>
                <a:latin typeface="Arial" panose="020B0604020202020204"/>
                <a:ea typeface="黑体" panose="02010609060101010101" pitchFamily="49" charset="-122"/>
              </a:rPr>
              <a:t>quantile</a:t>
            </a:r>
            <a:r>
              <a:rPr lang="en-US" altLang="zh-CN" sz="2000" dirty="0">
                <a:solidFill>
                  <a:schemeClr val="accent1"/>
                </a:solidFill>
                <a:latin typeface="Arial" panose="020B0604020202020204"/>
                <a:ea typeface="黑体" panose="02010609060101010101" pitchFamily="49" charset="-122"/>
              </a:rPr>
              <a:t> for the packet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/>
                <a:ea typeface="黑体" panose="02010609060101010101" pitchFamily="49" charset="-122"/>
              </a:rPr>
              <a:t>Update</a:t>
            </a:r>
            <a:r>
              <a:rPr lang="en-US" sz="2000" dirty="0">
                <a:solidFill>
                  <a:schemeClr val="accent1"/>
                </a:solidFill>
                <a:latin typeface="Arial" panose="020B0604020202020204"/>
                <a:ea typeface="黑体" panose="02010609060101010101" pitchFamily="49" charset="-122"/>
              </a:rPr>
              <a:t> the sliding window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rPr>
              <a:t>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5FE6C826-8215-394E-AD01-7105D069E612}"/>
              </a:ext>
            </a:extLst>
          </p:cNvPr>
          <p:cNvSpPr/>
          <p:nvPr/>
        </p:nvSpPr>
        <p:spPr>
          <a:xfrm>
            <a:off x="5824373" y="1793009"/>
            <a:ext cx="348343" cy="432486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610638-13F5-9240-8630-163F1696965B}"/>
              </a:ext>
            </a:extLst>
          </p:cNvPr>
          <p:cNvSpPr txBox="1"/>
          <p:nvPr/>
        </p:nvSpPr>
        <p:spPr>
          <a:xfrm>
            <a:off x="5317290" y="1424825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update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r = 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5F4D44-308C-6147-92CF-636375D6651C}"/>
              </a:ext>
            </a:extLst>
          </p:cNvPr>
          <p:cNvSpPr txBox="1"/>
          <p:nvPr/>
        </p:nvSpPr>
        <p:spPr>
          <a:xfrm>
            <a:off x="5035162" y="1048436"/>
            <a:ext cx="6636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Compare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pkt.rank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the 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ranks (r)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each cell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noProof="0" dirty="0">
                <a:latin typeface="Arial" panose="020B0604020202020204"/>
              </a:rPr>
              <a:t>Get quantile: </a:t>
            </a:r>
            <a:r>
              <a:rPr lang="en-US" sz="2400" noProof="0" dirty="0" err="1">
                <a:solidFill>
                  <a:srgbClr val="FF0000"/>
                </a:solidFill>
                <a:latin typeface="Arial" panose="020B0604020202020204"/>
              </a:rPr>
              <a:t>W.quantile</a:t>
            </a:r>
            <a:r>
              <a:rPr lang="en-US" sz="2400" noProof="0" dirty="0">
                <a:solidFill>
                  <a:srgbClr val="FF0000"/>
                </a:solidFill>
                <a:latin typeface="Arial" panose="020B0604020202020204"/>
              </a:rPr>
              <a:t>(pkt)=6/16=37.5%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19F2545-9B16-0D4A-B286-4E4ECEEFC4F9}"/>
              </a:ext>
            </a:extLst>
          </p:cNvPr>
          <p:cNvSpPr txBox="1"/>
          <p:nvPr/>
        </p:nvSpPr>
        <p:spPr>
          <a:xfrm>
            <a:off x="5827130" y="895174"/>
            <a:ext cx="507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Update the r value at cell 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pkt.index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2F191F-CA0D-4C65-8025-3E55D70C5701}"/>
              </a:ext>
            </a:extLst>
          </p:cNvPr>
          <p:cNvSpPr/>
          <p:nvPr/>
        </p:nvSpPr>
        <p:spPr>
          <a:xfrm>
            <a:off x="2812368" y="3499636"/>
            <a:ext cx="1155956" cy="785411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Tagger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1EF56-45A3-4830-8EC4-E5097FE774D9}"/>
              </a:ext>
            </a:extLst>
          </p:cNvPr>
          <p:cNvSpPr/>
          <p:nvPr/>
        </p:nvSpPr>
        <p:spPr>
          <a:xfrm>
            <a:off x="2727406" y="3394412"/>
            <a:ext cx="1325880" cy="19599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B5DB0-EE53-4CDC-BDA6-AB75CF981386}"/>
              </a:ext>
            </a:extLst>
          </p:cNvPr>
          <p:cNvSpPr/>
          <p:nvPr/>
        </p:nvSpPr>
        <p:spPr>
          <a:xfrm>
            <a:off x="2812368" y="4445343"/>
            <a:ext cx="1155956" cy="785411"/>
          </a:xfrm>
          <a:prstGeom prst="rect">
            <a:avLst/>
          </a:prstGeom>
          <a:solidFill>
            <a:schemeClr val="bg2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Sampler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41B7CD-76CD-4187-B3C5-2C77818DA712}"/>
              </a:ext>
            </a:extLst>
          </p:cNvPr>
          <p:cNvSpPr/>
          <p:nvPr/>
        </p:nvSpPr>
        <p:spPr>
          <a:xfrm>
            <a:off x="9052560" y="4883282"/>
            <a:ext cx="320040" cy="3474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2CD1D4-004D-4F3A-A0DA-4D1C5B787BF0}"/>
              </a:ext>
            </a:extLst>
          </p:cNvPr>
          <p:cNvSpPr/>
          <p:nvPr/>
        </p:nvSpPr>
        <p:spPr>
          <a:xfrm>
            <a:off x="9051972" y="5354317"/>
            <a:ext cx="320040" cy="3474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A94A7-23D1-453D-A0A6-0E979CA234B6}"/>
              </a:ext>
            </a:extLst>
          </p:cNvPr>
          <p:cNvSpPr txBox="1"/>
          <p:nvPr/>
        </p:nvSpPr>
        <p:spPr>
          <a:xfrm>
            <a:off x="9372012" y="489936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Smaller than </a:t>
            </a:r>
            <a:r>
              <a:rPr lang="en-US" dirty="0" err="1"/>
              <a:t>pkt.rank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658ABB-35F8-4F38-93A2-63E12C801CC0}"/>
              </a:ext>
            </a:extLst>
          </p:cNvPr>
          <p:cNvSpPr txBox="1"/>
          <p:nvPr/>
        </p:nvSpPr>
        <p:spPr>
          <a:xfrm>
            <a:off x="9384024" y="5407571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than </a:t>
            </a:r>
            <a:r>
              <a:rPr lang="en-US" dirty="0" err="1"/>
              <a:t>pkt.rank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2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 uiExpand="1" build="p"/>
      <p:bldP spid="47" grpId="0" animBg="1"/>
      <p:bldP spid="48" grpId="0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0A637868-035F-DF4D-8A0B-9E664A11D696}"/>
              </a:ext>
            </a:extLst>
          </p:cNvPr>
          <p:cNvSpPr txBox="1">
            <a:spLocks/>
          </p:cNvSpPr>
          <p:nvPr/>
        </p:nvSpPr>
        <p:spPr>
          <a:xfrm>
            <a:off x="258181" y="5266657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5F398EFD-CCE2-054E-93B1-C757B81EF9A6}"/>
              </a:ext>
            </a:extLst>
          </p:cNvPr>
          <p:cNvSpPr txBox="1">
            <a:spLocks/>
          </p:cNvSpPr>
          <p:nvPr/>
        </p:nvSpPr>
        <p:spPr>
          <a:xfrm>
            <a:off x="424278" y="1012095"/>
            <a:ext cx="10515600" cy="538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Testbed experiments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6.5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Tbps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Barefoot Tofino switch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servers with an 8-core CPU and a 40G NI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Comparison: FIFO, SP-PIFO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Workload: UDP, TCP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Large-scale simulations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Simulator: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Netbench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Topology: 9 Leaf – 4 Spine – 144 Servers topology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Comparison: PIFO, PIEO, SP-PIFO, TCP, DCTCP, AFQ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Workload: Web search workload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Applications: SRPT, STFQ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58185-DC98-40D1-8C2C-37B0D15F305E}"/>
              </a:ext>
            </a:extLst>
          </p:cNvPr>
          <p:cNvSpPr/>
          <p:nvPr/>
        </p:nvSpPr>
        <p:spPr>
          <a:xfrm>
            <a:off x="9072322" y="1580177"/>
            <a:ext cx="2381984" cy="525517"/>
          </a:xfrm>
          <a:prstGeom prst="rect">
            <a:avLst/>
          </a:prstGeom>
          <a:solidFill>
            <a:schemeClr val="accent1">
              <a:alpha val="18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Switch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814B9C-6A98-4E7E-9D1E-9D45CA3837FC}"/>
              </a:ext>
            </a:extLst>
          </p:cNvPr>
          <p:cNvSpPr/>
          <p:nvPr/>
        </p:nvSpPr>
        <p:spPr>
          <a:xfrm>
            <a:off x="9059698" y="2540981"/>
            <a:ext cx="399393" cy="409904"/>
          </a:xfrm>
          <a:prstGeom prst="ellipse">
            <a:avLst/>
          </a:prstGeom>
          <a:solidFill>
            <a:schemeClr val="accent1">
              <a:alpha val="72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46892C1-6966-4742-94A9-06C3A6C562A3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9259394" y="2105694"/>
            <a:ext cx="1" cy="4352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B28F1C-8ADC-474F-A5BC-3CCF0A7AC566}"/>
              </a:ext>
            </a:extLst>
          </p:cNvPr>
          <p:cNvSpPr txBox="1"/>
          <p:nvPr/>
        </p:nvSpPr>
        <p:spPr>
          <a:xfrm>
            <a:off x="9074074" y="292394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7199ED-8634-4A5C-A358-82BAAD32BC70}"/>
              </a:ext>
            </a:extLst>
          </p:cNvPr>
          <p:cNvSpPr/>
          <p:nvPr/>
        </p:nvSpPr>
        <p:spPr>
          <a:xfrm>
            <a:off x="9579962" y="2535728"/>
            <a:ext cx="399393" cy="409904"/>
          </a:xfrm>
          <a:prstGeom prst="ellipse">
            <a:avLst/>
          </a:prstGeom>
          <a:solidFill>
            <a:schemeClr val="accent1">
              <a:alpha val="72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BA088D-48E5-4847-A786-0ADA010F04AC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9779659" y="2100442"/>
            <a:ext cx="0" cy="435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EFEF494-95D8-40D1-A361-0E1D50438F54}"/>
              </a:ext>
            </a:extLst>
          </p:cNvPr>
          <p:cNvSpPr txBox="1"/>
          <p:nvPr/>
        </p:nvSpPr>
        <p:spPr>
          <a:xfrm>
            <a:off x="9594338" y="291869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87A3293-7B7F-4D6D-93D7-8E5D6BA5F909}"/>
              </a:ext>
            </a:extLst>
          </p:cNvPr>
          <p:cNvSpPr/>
          <p:nvPr/>
        </p:nvSpPr>
        <p:spPr>
          <a:xfrm>
            <a:off x="10093177" y="2546234"/>
            <a:ext cx="399393" cy="409904"/>
          </a:xfrm>
          <a:prstGeom prst="ellipse">
            <a:avLst/>
          </a:prstGeom>
          <a:solidFill>
            <a:schemeClr val="accent1">
              <a:alpha val="72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CA432C-A26A-43C3-AB78-B0FF149813D6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10292874" y="2110948"/>
            <a:ext cx="0" cy="435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3034D1F-BAF7-4A31-95B0-1F7468371AA9}"/>
              </a:ext>
            </a:extLst>
          </p:cNvPr>
          <p:cNvSpPr txBox="1"/>
          <p:nvPr/>
        </p:nvSpPr>
        <p:spPr>
          <a:xfrm>
            <a:off x="10107553" y="292919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22FA27-CDCA-43BC-8061-803771F55C99}"/>
              </a:ext>
            </a:extLst>
          </p:cNvPr>
          <p:cNvSpPr/>
          <p:nvPr/>
        </p:nvSpPr>
        <p:spPr>
          <a:xfrm>
            <a:off x="10613441" y="2540981"/>
            <a:ext cx="399393" cy="409904"/>
          </a:xfrm>
          <a:prstGeom prst="ellipse">
            <a:avLst/>
          </a:prstGeom>
          <a:solidFill>
            <a:schemeClr val="accent1">
              <a:alpha val="72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1562B8-DD2D-478E-B64B-795125B3BE4A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10813138" y="2105695"/>
            <a:ext cx="0" cy="435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2D91158-29D0-4CE4-858B-FBDF7090DDC4}"/>
              </a:ext>
            </a:extLst>
          </p:cNvPr>
          <p:cNvSpPr txBox="1"/>
          <p:nvPr/>
        </p:nvSpPr>
        <p:spPr>
          <a:xfrm>
            <a:off x="10627817" y="292394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119C6F3-6CB8-4BC1-8A27-1D8AE4BE4CC0}"/>
              </a:ext>
            </a:extLst>
          </p:cNvPr>
          <p:cNvSpPr/>
          <p:nvPr/>
        </p:nvSpPr>
        <p:spPr>
          <a:xfrm>
            <a:off x="11123189" y="2546240"/>
            <a:ext cx="399393" cy="409904"/>
          </a:xfrm>
          <a:prstGeom prst="ellipse">
            <a:avLst/>
          </a:prstGeom>
          <a:solidFill>
            <a:schemeClr val="accent1">
              <a:alpha val="72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EFAC69-45C0-41AD-A453-B07C65BE7F4E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11322886" y="2110954"/>
            <a:ext cx="0" cy="435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BE9AAF8-7100-49F0-B29A-AC1E21A11559}"/>
              </a:ext>
            </a:extLst>
          </p:cNvPr>
          <p:cNvSpPr txBox="1"/>
          <p:nvPr/>
        </p:nvSpPr>
        <p:spPr>
          <a:xfrm>
            <a:off x="11137565" y="29292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206E96-C8D4-4CB7-BE24-022C0AF2659A}"/>
              </a:ext>
            </a:extLst>
          </p:cNvPr>
          <p:cNvSpPr txBox="1"/>
          <p:nvPr/>
        </p:nvSpPr>
        <p:spPr>
          <a:xfrm>
            <a:off x="11282957" y="215471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5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0A637868-035F-DF4D-8A0B-9E664A11D696}"/>
              </a:ext>
            </a:extLst>
          </p:cNvPr>
          <p:cNvSpPr txBox="1">
            <a:spLocks/>
          </p:cNvSpPr>
          <p:nvPr/>
        </p:nvSpPr>
        <p:spPr>
          <a:xfrm>
            <a:off x="258181" y="5266657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9C734E-2E7A-2349-AC24-F8412D84BE8B}"/>
              </a:ext>
            </a:extLst>
          </p:cNvPr>
          <p:cNvSpPr/>
          <p:nvPr/>
        </p:nvSpPr>
        <p:spPr>
          <a:xfrm>
            <a:off x="716454" y="1228397"/>
            <a:ext cx="99312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does AIFO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datacenter setup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SRPT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STFQ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does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parameters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affect AIFO?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Parameter K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Queue length 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Window length and sampling rate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admitted packet set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similar with PIFO?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AIFO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hardware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testbed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AIFO’s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resource consumption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6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0A637868-035F-DF4D-8A0B-9E664A11D696}"/>
              </a:ext>
            </a:extLst>
          </p:cNvPr>
          <p:cNvSpPr txBox="1">
            <a:spLocks/>
          </p:cNvSpPr>
          <p:nvPr/>
        </p:nvSpPr>
        <p:spPr>
          <a:xfrm>
            <a:off x="258181" y="5266657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9C734E-2E7A-2349-AC24-F8412D84BE8B}"/>
              </a:ext>
            </a:extLst>
          </p:cNvPr>
          <p:cNvSpPr/>
          <p:nvPr/>
        </p:nvSpPr>
        <p:spPr>
          <a:xfrm>
            <a:off x="716454" y="1228397"/>
            <a:ext cx="99312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does AIFO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datacenter setup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SRPT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STFQ</a:t>
            </a: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>
                <a:solidFill>
                  <a:srgbClr val="E7E6E6"/>
                </a:solidFill>
                <a:latin typeface="Arial" panose="020B0604020202020204"/>
              </a:rPr>
              <a:t>How does the parameters affect AIFO?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Parameter K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Queue length 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US" sz="2800" dirty="0">
                <a:solidFill>
                  <a:srgbClr val="E7E6E6"/>
                </a:solidFill>
                <a:latin typeface="Arial" panose="020B0604020202020204"/>
              </a:rPr>
              <a:t>Window length and sampling rate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admitted packet set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similar with PIFO?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does AIFO work 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hardware testbed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AIFO’s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resource consumption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9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0A637868-035F-DF4D-8A0B-9E664A11D696}"/>
              </a:ext>
            </a:extLst>
          </p:cNvPr>
          <p:cNvSpPr txBox="1">
            <a:spLocks/>
          </p:cNvSpPr>
          <p:nvPr/>
        </p:nvSpPr>
        <p:spPr>
          <a:xfrm>
            <a:off x="258181" y="5266657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8A440-8E54-8A40-8069-17B2C8B162EA}"/>
              </a:ext>
            </a:extLst>
          </p:cNvPr>
          <p:cNvSpPr/>
          <p:nvPr/>
        </p:nvSpPr>
        <p:spPr>
          <a:xfrm>
            <a:off x="1130376" y="1007333"/>
            <a:ext cx="9931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does AIFO work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datacenter setup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342CF9-6D0E-E24E-91C7-245034B7D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981631"/>
            <a:ext cx="12192000" cy="31934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795888-EB24-1345-A713-1EACE96C143F}"/>
              </a:ext>
            </a:extLst>
          </p:cNvPr>
          <p:cNvSpPr/>
          <p:nvPr/>
        </p:nvSpPr>
        <p:spPr>
          <a:xfrm>
            <a:off x="1130376" y="5671935"/>
            <a:ext cx="9931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Close to the state-of-the-art solutions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5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8A440-8E54-8A40-8069-17B2C8B162EA}"/>
              </a:ext>
            </a:extLst>
          </p:cNvPr>
          <p:cNvSpPr/>
          <p:nvPr/>
        </p:nvSpPr>
        <p:spPr>
          <a:xfrm>
            <a:off x="1130376" y="1007333"/>
            <a:ext cx="9931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admitted set is similar as PIFO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4A7BC56-5F11-47AF-829F-520A6953B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44" y="3394883"/>
            <a:ext cx="5670278" cy="2179435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EEA78521-7C03-4F27-BB41-889EC36C3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796" y="3406174"/>
            <a:ext cx="5670278" cy="21784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5F42B2-F625-4CE5-9452-1A418DAE8374}"/>
              </a:ext>
            </a:extLst>
          </p:cNvPr>
          <p:cNvSpPr txBox="1"/>
          <p:nvPr/>
        </p:nvSpPr>
        <p:spPr>
          <a:xfrm>
            <a:off x="675649" y="2115127"/>
            <a:ext cx="11136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Three senders, each sends one flow to a receiver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size of the three flows are 100MB (large), 50MB (medium) and 10MB (small), respectively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Running SRPT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8779F6-7585-42D1-9993-F84B955F396D}"/>
              </a:ext>
            </a:extLst>
          </p:cNvPr>
          <p:cNvSpPr txBox="1"/>
          <p:nvPr/>
        </p:nvSpPr>
        <p:spPr>
          <a:xfrm>
            <a:off x="3896519" y="5612884"/>
            <a:ext cx="4398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The results logged at receiver side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BB35FB-EA7D-4A7A-B873-686155EDFA3D}"/>
              </a:ext>
            </a:extLst>
          </p:cNvPr>
          <p:cNvSpPr/>
          <p:nvPr/>
        </p:nvSpPr>
        <p:spPr>
          <a:xfrm>
            <a:off x="1130376" y="6022690"/>
            <a:ext cx="9931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/>
              </a:rPr>
              <a:t>AIFO approximates PIFO closely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EE2D783-1110-45A2-AF15-BF90E6012E65}"/>
              </a:ext>
            </a:extLst>
          </p:cNvPr>
          <p:cNvSpPr/>
          <p:nvPr/>
        </p:nvSpPr>
        <p:spPr>
          <a:xfrm>
            <a:off x="7665156" y="3159052"/>
            <a:ext cx="316089" cy="2974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62D527-F08E-4357-8EC8-8E1513099709}"/>
              </a:ext>
            </a:extLst>
          </p:cNvPr>
          <p:cNvSpPr/>
          <p:nvPr/>
        </p:nvSpPr>
        <p:spPr>
          <a:xfrm>
            <a:off x="9720277" y="1052981"/>
            <a:ext cx="399393" cy="409904"/>
          </a:xfrm>
          <a:prstGeom prst="ellipse">
            <a:avLst/>
          </a:prstGeom>
          <a:solidFill>
            <a:schemeClr val="accent1">
              <a:alpha val="72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A79BAA-E67C-4913-86F4-99B78279A7C8}"/>
              </a:ext>
            </a:extLst>
          </p:cNvPr>
          <p:cNvCxnSpPr>
            <a:cxnSpLocks/>
            <a:stCxn id="18" idx="6"/>
            <a:endCxn id="26" idx="2"/>
          </p:cNvCxnSpPr>
          <p:nvPr/>
        </p:nvCxnSpPr>
        <p:spPr>
          <a:xfrm flipV="1">
            <a:off x="10119669" y="1709174"/>
            <a:ext cx="976550" cy="39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E44EE7A6-96F7-482A-9F17-9DE4E21D8E57}"/>
              </a:ext>
            </a:extLst>
          </p:cNvPr>
          <p:cNvSpPr/>
          <p:nvPr/>
        </p:nvSpPr>
        <p:spPr>
          <a:xfrm>
            <a:off x="9720276" y="1508213"/>
            <a:ext cx="399393" cy="409904"/>
          </a:xfrm>
          <a:prstGeom prst="ellipse">
            <a:avLst/>
          </a:prstGeom>
          <a:solidFill>
            <a:schemeClr val="accent1">
              <a:alpha val="72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458D79-FFCF-4BB2-A42E-0C4880E2D968}"/>
              </a:ext>
            </a:extLst>
          </p:cNvPr>
          <p:cNvSpPr/>
          <p:nvPr/>
        </p:nvSpPr>
        <p:spPr>
          <a:xfrm>
            <a:off x="9720277" y="1963538"/>
            <a:ext cx="399393" cy="409904"/>
          </a:xfrm>
          <a:prstGeom prst="ellipse">
            <a:avLst/>
          </a:prstGeom>
          <a:solidFill>
            <a:schemeClr val="accent1">
              <a:alpha val="72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5D899F6-1E2B-4B3E-AFB5-15AB1A4D025E}"/>
              </a:ext>
            </a:extLst>
          </p:cNvPr>
          <p:cNvSpPr/>
          <p:nvPr/>
        </p:nvSpPr>
        <p:spPr>
          <a:xfrm>
            <a:off x="11096219" y="1504222"/>
            <a:ext cx="399393" cy="409904"/>
          </a:xfrm>
          <a:prstGeom prst="ellipse">
            <a:avLst/>
          </a:prstGeom>
          <a:solidFill>
            <a:schemeClr val="accent4">
              <a:alpha val="72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05D0E1C-000F-4621-8D57-628B9BF6EE2A}"/>
              </a:ext>
            </a:extLst>
          </p:cNvPr>
          <p:cNvCxnSpPr>
            <a:cxnSpLocks/>
          </p:cNvCxnSpPr>
          <p:nvPr/>
        </p:nvCxnSpPr>
        <p:spPr>
          <a:xfrm flipV="1">
            <a:off x="10119670" y="1228838"/>
            <a:ext cx="4882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D403279-F56F-4223-995C-873D7047D38C}"/>
              </a:ext>
            </a:extLst>
          </p:cNvPr>
          <p:cNvCxnSpPr>
            <a:cxnSpLocks/>
          </p:cNvCxnSpPr>
          <p:nvPr/>
        </p:nvCxnSpPr>
        <p:spPr>
          <a:xfrm flipV="1">
            <a:off x="10119670" y="2193948"/>
            <a:ext cx="4882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4A727A1-9CD5-457B-84FE-7A3461509681}"/>
              </a:ext>
            </a:extLst>
          </p:cNvPr>
          <p:cNvCxnSpPr>
            <a:cxnSpLocks/>
          </p:cNvCxnSpPr>
          <p:nvPr/>
        </p:nvCxnSpPr>
        <p:spPr>
          <a:xfrm>
            <a:off x="10607944" y="1220923"/>
            <a:ext cx="0" cy="9835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156D764-F544-4295-9331-168D75164431}"/>
              </a:ext>
            </a:extLst>
          </p:cNvPr>
          <p:cNvSpPr txBox="1"/>
          <p:nvPr/>
        </p:nvSpPr>
        <p:spPr>
          <a:xfrm>
            <a:off x="9340354" y="101369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A4BE79-2778-41FE-844F-C4B1CF298889}"/>
              </a:ext>
            </a:extLst>
          </p:cNvPr>
          <p:cNvSpPr txBox="1"/>
          <p:nvPr/>
        </p:nvSpPr>
        <p:spPr>
          <a:xfrm>
            <a:off x="9345168" y="149370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4BF3D1-6F09-44E7-98FF-F01D9C72DA65}"/>
              </a:ext>
            </a:extLst>
          </p:cNvPr>
          <p:cNvSpPr txBox="1"/>
          <p:nvPr/>
        </p:nvSpPr>
        <p:spPr>
          <a:xfrm>
            <a:off x="9345168" y="201380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F1E0BC-F7A4-44CC-98CB-FF8FD439D99D}"/>
              </a:ext>
            </a:extLst>
          </p:cNvPr>
          <p:cNvSpPr txBox="1"/>
          <p:nvPr/>
        </p:nvSpPr>
        <p:spPr>
          <a:xfrm>
            <a:off x="11475198" y="152450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6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8A440-8E54-8A40-8069-17B2C8B162EA}"/>
              </a:ext>
            </a:extLst>
          </p:cNvPr>
          <p:cNvSpPr/>
          <p:nvPr/>
        </p:nvSpPr>
        <p:spPr>
          <a:xfrm>
            <a:off x="1130376" y="1007333"/>
            <a:ext cx="9931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does AIFO work on hardware testbed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7D840-841C-1640-AAA7-22821F024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5262"/>
            <a:ext cx="12192000" cy="3069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6673BA-0C41-9646-95EB-5FDF6389DBA7}"/>
              </a:ext>
            </a:extLst>
          </p:cNvPr>
          <p:cNvSpPr/>
          <p:nvPr/>
        </p:nvSpPr>
        <p:spPr>
          <a:xfrm>
            <a:off x="1130375" y="1634552"/>
            <a:ext cx="9931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 senders send UDP traffic to 1 receiver, priority: f4&gt;f3&gt;f2&gt;f1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591CE6-E68E-2F45-A60E-C951B2646076}"/>
              </a:ext>
            </a:extLst>
          </p:cNvPr>
          <p:cNvSpPr/>
          <p:nvPr/>
        </p:nvSpPr>
        <p:spPr>
          <a:xfrm>
            <a:off x="1130376" y="5671935"/>
            <a:ext cx="9931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priority flow dominates the bandwidth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7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8A440-8E54-8A40-8069-17B2C8B162EA}"/>
              </a:ext>
            </a:extLst>
          </p:cNvPr>
          <p:cNvSpPr/>
          <p:nvPr/>
        </p:nvSpPr>
        <p:spPr>
          <a:xfrm>
            <a:off x="1130376" y="1007333"/>
            <a:ext cx="9931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does AIFO work on hardware testbed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ACAC0-58DC-AD4E-95DA-A2537A74D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98503"/>
            <a:ext cx="12192000" cy="30048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79752E-A9F6-574A-A2D9-E323DA4F54D6}"/>
              </a:ext>
            </a:extLst>
          </p:cNvPr>
          <p:cNvSpPr/>
          <p:nvPr/>
        </p:nvSpPr>
        <p:spPr>
          <a:xfrm>
            <a:off x="1130375" y="1634552"/>
            <a:ext cx="9931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 senders send TCP traffic to 1 receiver, priority rank: 4&gt;3&gt;2&gt;1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50B076-4257-804A-8DFA-5497D57C6719}"/>
              </a:ext>
            </a:extLst>
          </p:cNvPr>
          <p:cNvSpPr/>
          <p:nvPr/>
        </p:nvSpPr>
        <p:spPr>
          <a:xfrm>
            <a:off x="1130376" y="5671935"/>
            <a:ext cx="9931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priority flow dominates the bandwidth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28</a:t>
            </a:fld>
            <a:endParaRPr lang="en-US"/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Conclusion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0A637868-035F-DF4D-8A0B-9E664A11D696}"/>
              </a:ext>
            </a:extLst>
          </p:cNvPr>
          <p:cNvSpPr txBox="1">
            <a:spLocks/>
          </p:cNvSpPr>
          <p:nvPr/>
        </p:nvSpPr>
        <p:spPr>
          <a:xfrm>
            <a:off x="258181" y="5266657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8A440-8E54-8A40-8069-17B2C8B162EA}"/>
              </a:ext>
            </a:extLst>
          </p:cNvPr>
          <p:cNvSpPr/>
          <p:nvPr/>
        </p:nvSpPr>
        <p:spPr>
          <a:xfrm>
            <a:off x="716454" y="2721680"/>
            <a:ext cx="99312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AIFO is a programmable packet scheduling approach using </a:t>
            </a:r>
            <a:r>
              <a:rPr lang="en-US" sz="3200" b="1" dirty="0">
                <a:solidFill>
                  <a:schemeClr val="accent5"/>
                </a:solidFill>
              </a:rPr>
              <a:t>only one queue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ECD3A8D-1B4A-4691-BBA8-105200ED3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734" y="5053681"/>
            <a:ext cx="617242" cy="5899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CF747-EFB5-4C8A-AE7D-93FFECA77373}"/>
              </a:ext>
            </a:extLst>
          </p:cNvPr>
          <p:cNvSpPr txBox="1"/>
          <p:nvPr/>
        </p:nvSpPr>
        <p:spPr>
          <a:xfrm>
            <a:off x="8160010" y="5117815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github.com/netx-repo/AIFO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CEB5003-8B84-411A-8F3F-154821BB8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866" y="5781918"/>
            <a:ext cx="633692" cy="4616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500259-ECB6-4052-A9BB-84EE21AB2370}"/>
              </a:ext>
            </a:extLst>
          </p:cNvPr>
          <p:cNvSpPr txBox="1"/>
          <p:nvPr/>
        </p:nvSpPr>
        <p:spPr>
          <a:xfrm>
            <a:off x="8172042" y="5757854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zhuolong@cs.jhu.edu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A2C0C1-4997-4CBD-AE4C-1C18DEB60219}"/>
              </a:ext>
            </a:extLst>
          </p:cNvPr>
          <p:cNvSpPr/>
          <p:nvPr/>
        </p:nvSpPr>
        <p:spPr>
          <a:xfrm>
            <a:off x="7350259" y="4990069"/>
            <a:ext cx="4689339" cy="13255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8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9A3A45-3F4B-D24A-9936-BB241E16E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013" y="2799067"/>
            <a:ext cx="1976263" cy="19762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Programmable Packet Scheduling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itle 41">
            <a:extLst>
              <a:ext uri="{FF2B5EF4-FFF2-40B4-BE49-F238E27FC236}">
                <a16:creationId xmlns:a16="http://schemas.microsoft.com/office/drawing/2014/main" id="{B7473D44-ADED-1C48-8410-183F5709400F}"/>
              </a:ext>
            </a:extLst>
          </p:cNvPr>
          <p:cNvSpPr txBox="1">
            <a:spLocks/>
          </p:cNvSpPr>
          <p:nvPr/>
        </p:nvSpPr>
        <p:spPr>
          <a:xfrm>
            <a:off x="258181" y="1150509"/>
            <a:ext cx="11675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Enables scheduling algorithms to be programmed into switch without changing the hardware design</a:t>
            </a:r>
          </a:p>
        </p:txBody>
      </p:sp>
      <p:sp>
        <p:nvSpPr>
          <p:cNvPr id="13" name="Title 41">
            <a:extLst>
              <a:ext uri="{FF2B5EF4-FFF2-40B4-BE49-F238E27FC236}">
                <a16:creationId xmlns:a16="http://schemas.microsoft.com/office/drawing/2014/main" id="{CFBB846C-801E-EF42-8E4F-236531E3293C}"/>
              </a:ext>
            </a:extLst>
          </p:cNvPr>
          <p:cNvSpPr txBox="1">
            <a:spLocks/>
          </p:cNvSpPr>
          <p:nvPr/>
        </p:nvSpPr>
        <p:spPr>
          <a:xfrm>
            <a:off x="366668" y="4641505"/>
            <a:ext cx="11675638" cy="19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Develop and deploy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packet scheduling algorithms easily</a:t>
            </a:r>
          </a:p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stomize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packet scheduling algorithms based on needs</a:t>
            </a:r>
          </a:p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Simplif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testing and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eployment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of new scheduling algorithms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80638C-B5BF-9748-9B11-A4C4D5867D2D}"/>
              </a:ext>
            </a:extLst>
          </p:cNvPr>
          <p:cNvSpPr/>
          <p:nvPr/>
        </p:nvSpPr>
        <p:spPr>
          <a:xfrm>
            <a:off x="3865675" y="3236165"/>
            <a:ext cx="1170937" cy="4864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SRPT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B3FE81-05B8-144E-9B50-7FBDED76B8F0}"/>
              </a:ext>
            </a:extLst>
          </p:cNvPr>
          <p:cNvSpPr/>
          <p:nvPr/>
        </p:nvSpPr>
        <p:spPr>
          <a:xfrm>
            <a:off x="3865674" y="3854784"/>
            <a:ext cx="1170937" cy="4864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D6C35E-F98A-F548-9CA5-C2CE2F633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749" y="2780590"/>
            <a:ext cx="1976263" cy="1976263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96CF6E7-EC4F-3C41-B518-27D84ED1A4DA}"/>
              </a:ext>
            </a:extLst>
          </p:cNvPr>
          <p:cNvSpPr/>
          <p:nvPr/>
        </p:nvSpPr>
        <p:spPr>
          <a:xfrm>
            <a:off x="7598409" y="2041293"/>
            <a:ext cx="1170937" cy="4864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SRPT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7604602-5DDF-B647-9BC6-0A6D263DFFAB}"/>
              </a:ext>
            </a:extLst>
          </p:cNvPr>
          <p:cNvSpPr/>
          <p:nvPr/>
        </p:nvSpPr>
        <p:spPr>
          <a:xfrm>
            <a:off x="7598410" y="3836307"/>
            <a:ext cx="1170937" cy="4864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……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326A28A-0E11-334E-B30F-E2EBCDF85C65}"/>
              </a:ext>
            </a:extLst>
          </p:cNvPr>
          <p:cNvSpPr/>
          <p:nvPr/>
        </p:nvSpPr>
        <p:spPr>
          <a:xfrm>
            <a:off x="6090831" y="3448409"/>
            <a:ext cx="557939" cy="600142"/>
          </a:xfrm>
          <a:prstGeom prst="rightArrow">
            <a:avLst>
              <a:gd name="adj1" fmla="val 60330"/>
              <a:gd name="adj2" fmla="val 555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255BD4F-AEF0-ED41-8033-0FBEEC33447C}"/>
              </a:ext>
            </a:extLst>
          </p:cNvPr>
          <p:cNvSpPr/>
          <p:nvPr/>
        </p:nvSpPr>
        <p:spPr>
          <a:xfrm>
            <a:off x="8959287" y="2041293"/>
            <a:ext cx="1170937" cy="4864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STFQ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D9D1848-A707-4343-89EF-F29529C46C88}"/>
              </a:ext>
            </a:extLst>
          </p:cNvPr>
          <p:cNvSpPr/>
          <p:nvPr/>
        </p:nvSpPr>
        <p:spPr>
          <a:xfrm>
            <a:off x="6204487" y="2041293"/>
            <a:ext cx="1170937" cy="4864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FCFS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B33DB4-29BC-E84E-AAD3-E0A088103667}"/>
              </a:ext>
            </a:extLst>
          </p:cNvPr>
          <p:cNvCxnSpPr>
            <a:cxnSpLocks/>
          </p:cNvCxnSpPr>
          <p:nvPr/>
        </p:nvCxnSpPr>
        <p:spPr>
          <a:xfrm>
            <a:off x="8183105" y="2527775"/>
            <a:ext cx="0" cy="82296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2F8C7C-955C-2942-9E8F-81CCFDC69211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789956" y="2527775"/>
            <a:ext cx="1065101" cy="82296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841A06-1D20-E441-9077-4E8C3F6B092D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8551632" y="2527775"/>
            <a:ext cx="993124" cy="789555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249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DC2A921A-EC74-6F4D-8465-D463C43FF014}" type="slidenum">
              <a:rPr lang="en-US" smtClean="0"/>
              <a:pPr defTabSz="914377"/>
              <a:t>29</a:t>
            </a:fld>
            <a:endParaRPr lang="en-US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452504" y="2766218"/>
            <a:ext cx="3286991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accent5"/>
                </a:solidFill>
              </a:rPr>
              <a:t>Thank you!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B04023F-B35A-4DC4-ADDB-4552C2E69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734" y="5053681"/>
            <a:ext cx="617242" cy="589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AAA305-E119-41E7-81DA-4328904745E6}"/>
              </a:ext>
            </a:extLst>
          </p:cNvPr>
          <p:cNvSpPr txBox="1"/>
          <p:nvPr/>
        </p:nvSpPr>
        <p:spPr>
          <a:xfrm>
            <a:off x="8160010" y="5117815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github.com/netx-repo/AIFO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E09BBEC-1CD3-45B4-9DE4-B87D131BA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866" y="5781918"/>
            <a:ext cx="633692" cy="4616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5DFE27-EA43-4B4B-A6F2-7046B3816CFC}"/>
              </a:ext>
            </a:extLst>
          </p:cNvPr>
          <p:cNvSpPr txBox="1"/>
          <p:nvPr/>
        </p:nvSpPr>
        <p:spPr>
          <a:xfrm>
            <a:off x="8172042" y="5757854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zhuolong@cs.jhu.edu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5A42EC-F32B-4914-AF43-6EACC8A4A9D0}"/>
              </a:ext>
            </a:extLst>
          </p:cNvPr>
          <p:cNvSpPr/>
          <p:nvPr/>
        </p:nvSpPr>
        <p:spPr>
          <a:xfrm>
            <a:off x="7350259" y="4990069"/>
            <a:ext cx="4689339" cy="13255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Push-In First-Out (PIFO)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itle 41">
            <a:extLst>
              <a:ext uri="{FF2B5EF4-FFF2-40B4-BE49-F238E27FC236}">
                <a16:creationId xmlns:a16="http://schemas.microsoft.com/office/drawing/2014/main" id="{B7473D44-ADED-1C48-8410-183F5709400F}"/>
              </a:ext>
            </a:extLst>
          </p:cNvPr>
          <p:cNvSpPr txBox="1">
            <a:spLocks/>
          </p:cNvSpPr>
          <p:nvPr/>
        </p:nvSpPr>
        <p:spPr>
          <a:xfrm>
            <a:off x="258181" y="3025807"/>
            <a:ext cx="11675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Associate a rank with each packet and maintain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sorted queue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to buffer packets</a:t>
            </a:r>
          </a:p>
        </p:txBody>
      </p:sp>
      <p:sp>
        <p:nvSpPr>
          <p:cNvPr id="13" name="Title 41">
            <a:extLst>
              <a:ext uri="{FF2B5EF4-FFF2-40B4-BE49-F238E27FC236}">
                <a16:creationId xmlns:a16="http://schemas.microsoft.com/office/drawing/2014/main" id="{CFBB846C-801E-EF42-8E4F-236531E3293C}"/>
              </a:ext>
            </a:extLst>
          </p:cNvPr>
          <p:cNvSpPr txBox="1">
            <a:spLocks/>
          </p:cNvSpPr>
          <p:nvPr/>
        </p:nvSpPr>
        <p:spPr>
          <a:xfrm>
            <a:off x="258181" y="4030265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Newly arrived packets 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inserted based on their ranks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; packets are dequeued from the head</a:t>
            </a:r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0DE0007C-1491-6A41-BB95-74F90AC555F9}"/>
              </a:ext>
            </a:extLst>
          </p:cNvPr>
          <p:cNvSpPr txBox="1">
            <a:spLocks/>
          </p:cNvSpPr>
          <p:nvPr/>
        </p:nvSpPr>
        <p:spPr>
          <a:xfrm>
            <a:off x="258181" y="5166027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Different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packet scheduling algorithms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can be implemented on top of PIFO (e.g., SRPT, STFQ)</a:t>
            </a: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0A637868-035F-DF4D-8A0B-9E664A11D696}"/>
              </a:ext>
            </a:extLst>
          </p:cNvPr>
          <p:cNvSpPr txBox="1">
            <a:spLocks/>
          </p:cNvSpPr>
          <p:nvPr/>
        </p:nvSpPr>
        <p:spPr>
          <a:xfrm>
            <a:off x="258181" y="5266657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734EB1-649E-4E4D-9577-5DC73E6DA9D5}"/>
              </a:ext>
            </a:extLst>
          </p:cNvPr>
          <p:cNvSpPr/>
          <p:nvPr/>
        </p:nvSpPr>
        <p:spPr>
          <a:xfrm>
            <a:off x="1751308" y="1223144"/>
            <a:ext cx="3208150" cy="15045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6A581-FA24-E442-BE5F-C7D30B369BF9}"/>
              </a:ext>
            </a:extLst>
          </p:cNvPr>
          <p:cNvSpPr txBox="1"/>
          <p:nvPr/>
        </p:nvSpPr>
        <p:spPr>
          <a:xfrm>
            <a:off x="1813300" y="1709304"/>
            <a:ext cx="3071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 = flow(pkt)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pkt.rank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get_rank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(f, pkt)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B8568-3811-6D41-820F-C69E7A66624E}"/>
              </a:ext>
            </a:extLst>
          </p:cNvPr>
          <p:cNvSpPr txBox="1"/>
          <p:nvPr/>
        </p:nvSpPr>
        <p:spPr>
          <a:xfrm>
            <a:off x="2144154" y="1208564"/>
            <a:ext cx="242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Rank computation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59478E-BA2A-EF4C-A9BF-32A5AF432B69}"/>
              </a:ext>
            </a:extLst>
          </p:cNvPr>
          <p:cNvSpPr/>
          <p:nvPr/>
        </p:nvSpPr>
        <p:spPr>
          <a:xfrm>
            <a:off x="6973378" y="1220238"/>
            <a:ext cx="3208150" cy="15045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B5902B-FCE0-8C4C-9740-22890833E6E7}"/>
              </a:ext>
            </a:extLst>
          </p:cNvPr>
          <p:cNvCxnSpPr>
            <a:cxnSpLocks/>
          </p:cNvCxnSpPr>
          <p:nvPr/>
        </p:nvCxnSpPr>
        <p:spPr>
          <a:xfrm>
            <a:off x="7934167" y="1941380"/>
            <a:ext cx="187451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371DD7-0D86-1A42-8C07-67A63B920629}"/>
              </a:ext>
            </a:extLst>
          </p:cNvPr>
          <p:cNvCxnSpPr>
            <a:cxnSpLocks/>
          </p:cNvCxnSpPr>
          <p:nvPr/>
        </p:nvCxnSpPr>
        <p:spPr>
          <a:xfrm>
            <a:off x="7934167" y="2624176"/>
            <a:ext cx="187451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8774C9-1E96-BB46-BFE2-825B06209D90}"/>
              </a:ext>
            </a:extLst>
          </p:cNvPr>
          <p:cNvCxnSpPr>
            <a:cxnSpLocks/>
          </p:cNvCxnSpPr>
          <p:nvPr/>
        </p:nvCxnSpPr>
        <p:spPr>
          <a:xfrm flipV="1">
            <a:off x="9805255" y="1937489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83E27-FAF0-A649-8361-B64221F67083}"/>
              </a:ext>
            </a:extLst>
          </p:cNvPr>
          <p:cNvSpPr/>
          <p:nvPr/>
        </p:nvSpPr>
        <p:spPr>
          <a:xfrm>
            <a:off x="9376412" y="2050034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4200A3-C64B-2249-86AF-3D49EBF6D056}"/>
              </a:ext>
            </a:extLst>
          </p:cNvPr>
          <p:cNvSpPr/>
          <p:nvPr/>
        </p:nvSpPr>
        <p:spPr>
          <a:xfrm>
            <a:off x="8971847" y="2050034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637C18-A390-5F41-8404-8DBC48DCA5ED}"/>
              </a:ext>
            </a:extLst>
          </p:cNvPr>
          <p:cNvSpPr/>
          <p:nvPr/>
        </p:nvSpPr>
        <p:spPr>
          <a:xfrm>
            <a:off x="8567282" y="2050034"/>
            <a:ext cx="338328" cy="4572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B3FF34-BA3C-BB44-A0A8-5432261E441C}"/>
              </a:ext>
            </a:extLst>
          </p:cNvPr>
          <p:cNvSpPr/>
          <p:nvPr/>
        </p:nvSpPr>
        <p:spPr>
          <a:xfrm>
            <a:off x="8162717" y="2050034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F099C8-0B23-CF44-9F50-13BDC6D213DA}"/>
              </a:ext>
            </a:extLst>
          </p:cNvPr>
          <p:cNvSpPr txBox="1"/>
          <p:nvPr/>
        </p:nvSpPr>
        <p:spPr>
          <a:xfrm>
            <a:off x="7544958" y="1220238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PIFO scheduler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E3AF4D-88CE-9A43-AB3A-F2C91811660A}"/>
              </a:ext>
            </a:extLst>
          </p:cNvPr>
          <p:cNvCxnSpPr>
            <a:cxnSpLocks/>
          </p:cNvCxnSpPr>
          <p:nvPr/>
        </p:nvCxnSpPr>
        <p:spPr>
          <a:xfrm>
            <a:off x="7401264" y="1864284"/>
            <a:ext cx="1325880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8FCEF35-432F-9546-811A-14C2A58E957C}"/>
              </a:ext>
            </a:extLst>
          </p:cNvPr>
          <p:cNvCxnSpPr>
            <a:cxnSpLocks/>
          </p:cNvCxnSpPr>
          <p:nvPr/>
        </p:nvCxnSpPr>
        <p:spPr>
          <a:xfrm>
            <a:off x="9793727" y="2278634"/>
            <a:ext cx="26467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77B3A2-8FC6-AA47-8119-79714543DD39}"/>
              </a:ext>
            </a:extLst>
          </p:cNvPr>
          <p:cNvCxnSpPr>
            <a:cxnSpLocks/>
          </p:cNvCxnSpPr>
          <p:nvPr/>
        </p:nvCxnSpPr>
        <p:spPr>
          <a:xfrm rot="5400000">
            <a:off x="8634461" y="1956186"/>
            <a:ext cx="182880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7CAA2F-19CE-7C4D-A8A0-4C7F0E6591FF}"/>
              </a:ext>
            </a:extLst>
          </p:cNvPr>
          <p:cNvSpPr txBox="1"/>
          <p:nvPr/>
        </p:nvSpPr>
        <p:spPr>
          <a:xfrm>
            <a:off x="6925821" y="1504816"/>
            <a:ext cx="112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pkt.rank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EB235C0-A4A8-AE47-9A03-2E2FC7CBDDE2}"/>
              </a:ext>
            </a:extLst>
          </p:cNvPr>
          <p:cNvSpPr/>
          <p:nvPr/>
        </p:nvSpPr>
        <p:spPr>
          <a:xfrm>
            <a:off x="5747611" y="1678492"/>
            <a:ext cx="557939" cy="600142"/>
          </a:xfrm>
          <a:prstGeom prst="rightArrow">
            <a:avLst>
              <a:gd name="adj1" fmla="val 60330"/>
              <a:gd name="adj2" fmla="val 555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5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Push-In First-Out (PIFO)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0A637868-035F-DF4D-8A0B-9E664A11D696}"/>
              </a:ext>
            </a:extLst>
          </p:cNvPr>
          <p:cNvSpPr txBox="1">
            <a:spLocks/>
          </p:cNvSpPr>
          <p:nvPr/>
        </p:nvSpPr>
        <p:spPr>
          <a:xfrm>
            <a:off x="258181" y="5266657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734EB1-649E-4E4D-9577-5DC73E6DA9D5}"/>
              </a:ext>
            </a:extLst>
          </p:cNvPr>
          <p:cNvSpPr/>
          <p:nvPr/>
        </p:nvSpPr>
        <p:spPr>
          <a:xfrm>
            <a:off x="1363854" y="1099159"/>
            <a:ext cx="3933759" cy="18442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6A581-FA24-E442-BE5F-C7D30B369BF9}"/>
              </a:ext>
            </a:extLst>
          </p:cNvPr>
          <p:cNvSpPr txBox="1"/>
          <p:nvPr/>
        </p:nvSpPr>
        <p:spPr>
          <a:xfrm>
            <a:off x="1425847" y="1585319"/>
            <a:ext cx="3871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 = flow(pkt)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pkt.start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= max(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f.finish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virt_time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f.finish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pkt.start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pkt.len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pkt.rank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=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pkt.start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B8568-3811-6D41-820F-C69E7A66624E}"/>
              </a:ext>
            </a:extLst>
          </p:cNvPr>
          <p:cNvSpPr txBox="1"/>
          <p:nvPr/>
        </p:nvSpPr>
        <p:spPr>
          <a:xfrm>
            <a:off x="1785277" y="1084579"/>
            <a:ext cx="309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STFQ rank computation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59478E-BA2A-EF4C-A9BF-32A5AF432B69}"/>
              </a:ext>
            </a:extLst>
          </p:cNvPr>
          <p:cNvSpPr/>
          <p:nvPr/>
        </p:nvSpPr>
        <p:spPr>
          <a:xfrm>
            <a:off x="6973378" y="1220238"/>
            <a:ext cx="3208150" cy="15045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B5902B-FCE0-8C4C-9740-22890833E6E7}"/>
              </a:ext>
            </a:extLst>
          </p:cNvPr>
          <p:cNvCxnSpPr>
            <a:cxnSpLocks/>
          </p:cNvCxnSpPr>
          <p:nvPr/>
        </p:nvCxnSpPr>
        <p:spPr>
          <a:xfrm>
            <a:off x="7934167" y="1941380"/>
            <a:ext cx="187451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371DD7-0D86-1A42-8C07-67A63B920629}"/>
              </a:ext>
            </a:extLst>
          </p:cNvPr>
          <p:cNvCxnSpPr>
            <a:cxnSpLocks/>
          </p:cNvCxnSpPr>
          <p:nvPr/>
        </p:nvCxnSpPr>
        <p:spPr>
          <a:xfrm>
            <a:off x="7934167" y="2624176"/>
            <a:ext cx="187451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8774C9-1E96-BB46-BFE2-825B06209D90}"/>
              </a:ext>
            </a:extLst>
          </p:cNvPr>
          <p:cNvCxnSpPr>
            <a:cxnSpLocks/>
          </p:cNvCxnSpPr>
          <p:nvPr/>
        </p:nvCxnSpPr>
        <p:spPr>
          <a:xfrm flipV="1">
            <a:off x="9805255" y="1937489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83E27-FAF0-A649-8361-B64221F67083}"/>
              </a:ext>
            </a:extLst>
          </p:cNvPr>
          <p:cNvSpPr/>
          <p:nvPr/>
        </p:nvSpPr>
        <p:spPr>
          <a:xfrm>
            <a:off x="9376412" y="2050034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4200A3-C64B-2249-86AF-3D49EBF6D056}"/>
              </a:ext>
            </a:extLst>
          </p:cNvPr>
          <p:cNvSpPr/>
          <p:nvPr/>
        </p:nvSpPr>
        <p:spPr>
          <a:xfrm>
            <a:off x="8971847" y="2050034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637C18-A390-5F41-8404-8DBC48DCA5ED}"/>
              </a:ext>
            </a:extLst>
          </p:cNvPr>
          <p:cNvSpPr/>
          <p:nvPr/>
        </p:nvSpPr>
        <p:spPr>
          <a:xfrm>
            <a:off x="8567282" y="2050034"/>
            <a:ext cx="338328" cy="4572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B3FF34-BA3C-BB44-A0A8-5432261E441C}"/>
              </a:ext>
            </a:extLst>
          </p:cNvPr>
          <p:cNvSpPr/>
          <p:nvPr/>
        </p:nvSpPr>
        <p:spPr>
          <a:xfrm>
            <a:off x="8162717" y="2050034"/>
            <a:ext cx="338328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F099C8-0B23-CF44-9F50-13BDC6D213DA}"/>
              </a:ext>
            </a:extLst>
          </p:cNvPr>
          <p:cNvSpPr txBox="1"/>
          <p:nvPr/>
        </p:nvSpPr>
        <p:spPr>
          <a:xfrm>
            <a:off x="7544958" y="1220238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PIFO scheduler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E3AF4D-88CE-9A43-AB3A-F2C91811660A}"/>
              </a:ext>
            </a:extLst>
          </p:cNvPr>
          <p:cNvCxnSpPr>
            <a:cxnSpLocks/>
          </p:cNvCxnSpPr>
          <p:nvPr/>
        </p:nvCxnSpPr>
        <p:spPr>
          <a:xfrm>
            <a:off x="7401264" y="1864284"/>
            <a:ext cx="1325880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8FCEF35-432F-9546-811A-14C2A58E957C}"/>
              </a:ext>
            </a:extLst>
          </p:cNvPr>
          <p:cNvCxnSpPr>
            <a:cxnSpLocks/>
          </p:cNvCxnSpPr>
          <p:nvPr/>
        </p:nvCxnSpPr>
        <p:spPr>
          <a:xfrm>
            <a:off x="9793727" y="2278634"/>
            <a:ext cx="26467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77B3A2-8FC6-AA47-8119-79714543DD39}"/>
              </a:ext>
            </a:extLst>
          </p:cNvPr>
          <p:cNvCxnSpPr>
            <a:cxnSpLocks/>
          </p:cNvCxnSpPr>
          <p:nvPr/>
        </p:nvCxnSpPr>
        <p:spPr>
          <a:xfrm rot="5400000">
            <a:off x="8634461" y="1956186"/>
            <a:ext cx="182880" cy="0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7CAA2F-19CE-7C4D-A8A0-4C7F0E6591FF}"/>
              </a:ext>
            </a:extLst>
          </p:cNvPr>
          <p:cNvSpPr txBox="1"/>
          <p:nvPr/>
        </p:nvSpPr>
        <p:spPr>
          <a:xfrm>
            <a:off x="6925821" y="1504816"/>
            <a:ext cx="112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pkt.rank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34DD247B-0B41-8A48-AC81-BD359C2D4F8A}"/>
              </a:ext>
            </a:extLst>
          </p:cNvPr>
          <p:cNvSpPr/>
          <p:nvPr/>
        </p:nvSpPr>
        <p:spPr>
          <a:xfrm>
            <a:off x="5747611" y="1678492"/>
            <a:ext cx="557939" cy="600142"/>
          </a:xfrm>
          <a:prstGeom prst="rightArrow">
            <a:avLst>
              <a:gd name="adj1" fmla="val 60330"/>
              <a:gd name="adj2" fmla="val 555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itle 41">
            <a:extLst>
              <a:ext uri="{FF2B5EF4-FFF2-40B4-BE49-F238E27FC236}">
                <a16:creationId xmlns:a16="http://schemas.microsoft.com/office/drawing/2014/main" id="{038CC1B3-4E65-4E46-BFB6-BAACE5D2FD3A}"/>
              </a:ext>
            </a:extLst>
          </p:cNvPr>
          <p:cNvSpPr txBox="1">
            <a:spLocks/>
          </p:cNvSpPr>
          <p:nvPr/>
        </p:nvSpPr>
        <p:spPr>
          <a:xfrm>
            <a:off x="258181" y="3025807"/>
            <a:ext cx="11675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Associate a rank with each packet and maintain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sorted queue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to buffer packets</a:t>
            </a:r>
          </a:p>
        </p:txBody>
      </p:sp>
      <p:sp>
        <p:nvSpPr>
          <p:cNvPr id="29" name="Title 41">
            <a:extLst>
              <a:ext uri="{FF2B5EF4-FFF2-40B4-BE49-F238E27FC236}">
                <a16:creationId xmlns:a16="http://schemas.microsoft.com/office/drawing/2014/main" id="{BFADCB2A-823E-6A41-B476-9E8B86D9BA6C}"/>
              </a:ext>
            </a:extLst>
          </p:cNvPr>
          <p:cNvSpPr txBox="1">
            <a:spLocks/>
          </p:cNvSpPr>
          <p:nvPr/>
        </p:nvSpPr>
        <p:spPr>
          <a:xfrm>
            <a:off x="258181" y="4030265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Newly arrived packets 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inserted based on their ranks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; packets are dequeued from the head</a:t>
            </a:r>
          </a:p>
        </p:txBody>
      </p:sp>
      <p:sp>
        <p:nvSpPr>
          <p:cNvPr id="30" name="Title 41">
            <a:extLst>
              <a:ext uri="{FF2B5EF4-FFF2-40B4-BE49-F238E27FC236}">
                <a16:creationId xmlns:a16="http://schemas.microsoft.com/office/drawing/2014/main" id="{CAC1ECCA-7233-7D4E-AACD-57D5B5FF3810}"/>
              </a:ext>
            </a:extLst>
          </p:cNvPr>
          <p:cNvSpPr txBox="1">
            <a:spLocks/>
          </p:cNvSpPr>
          <p:nvPr/>
        </p:nvSpPr>
        <p:spPr>
          <a:xfrm>
            <a:off x="258181" y="5166027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Different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packet scheduling algorithms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can be implemented on top of PIFO (e.g., SRPT, STFQ)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1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PIFO in practice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1">
            <a:extLst>
              <a:ext uri="{FF2B5EF4-FFF2-40B4-BE49-F238E27FC236}">
                <a16:creationId xmlns:a16="http://schemas.microsoft.com/office/drawing/2014/main" id="{AD2C3945-014F-934D-8EC1-79F2ADF6D4FF}"/>
              </a:ext>
            </a:extLst>
          </p:cNvPr>
          <p:cNvSpPr txBox="1">
            <a:spLocks/>
          </p:cNvSpPr>
          <p:nvPr/>
        </p:nvSpPr>
        <p:spPr>
          <a:xfrm>
            <a:off x="258181" y="1328243"/>
            <a:ext cx="11675638" cy="830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However, it is challenging to implement PIFO scheduler in practice, especially for switch ASICs </a:t>
            </a:r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EC76B256-3D28-E648-9F13-C837A70F4E69}"/>
              </a:ext>
            </a:extLst>
          </p:cNvPr>
          <p:cNvSpPr txBox="1">
            <a:spLocks/>
          </p:cNvSpPr>
          <p:nvPr/>
        </p:nvSpPr>
        <p:spPr>
          <a:xfrm>
            <a:off x="465562" y="2452358"/>
            <a:ext cx="11675638" cy="2323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marR="0" lvl="0" indent="-342900" algn="l" defTabSz="914377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Deployability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require new ASIC implementation</a:t>
            </a:r>
          </a:p>
          <a:p>
            <a:pPr marL="342900" marR="0" lvl="0" indent="-342900" algn="l" defTabSz="914377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Scalability: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support a few thousands of flows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56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Approximation of PIFO: SP-PIFO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(NSDI’20)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0A637868-035F-DF4D-8A0B-9E664A11D696}"/>
              </a:ext>
            </a:extLst>
          </p:cNvPr>
          <p:cNvSpPr txBox="1">
            <a:spLocks/>
          </p:cNvSpPr>
          <p:nvPr/>
        </p:nvSpPr>
        <p:spPr>
          <a:xfrm>
            <a:off x="258181" y="5266657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itle 41">
            <a:extLst>
              <a:ext uri="{FF2B5EF4-FFF2-40B4-BE49-F238E27FC236}">
                <a16:creationId xmlns:a16="http://schemas.microsoft.com/office/drawing/2014/main" id="{AD2C3945-014F-934D-8EC1-79F2ADF6D4FF}"/>
              </a:ext>
            </a:extLst>
          </p:cNvPr>
          <p:cNvSpPr txBox="1">
            <a:spLocks/>
          </p:cNvSpPr>
          <p:nvPr/>
        </p:nvSpPr>
        <p:spPr>
          <a:xfrm>
            <a:off x="258181" y="1130155"/>
            <a:ext cx="11675638" cy="68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SP-PIFO is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deployable</a:t>
            </a:r>
            <a:r>
              <a:rPr lang="zh-CN" altLang="en-US" sz="2400" dirty="0">
                <a:solidFill>
                  <a:srgbClr val="000000"/>
                </a:solidFill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scalable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PIFO approximation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58382D-16A3-9441-882E-827496620C16}"/>
              </a:ext>
            </a:extLst>
          </p:cNvPr>
          <p:cNvGrpSpPr/>
          <p:nvPr/>
        </p:nvGrpSpPr>
        <p:grpSpPr>
          <a:xfrm>
            <a:off x="480450" y="2505179"/>
            <a:ext cx="11711550" cy="3358080"/>
            <a:chOff x="480450" y="1816977"/>
            <a:chExt cx="11711550" cy="33580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5131AA2-9864-5248-852D-CAB57D884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450" y="1816977"/>
              <a:ext cx="10492353" cy="3130201"/>
            </a:xfrm>
            <a:prstGeom prst="rect">
              <a:avLst/>
            </a:prstGeom>
          </p:spPr>
        </p:pic>
        <p:sp>
          <p:nvSpPr>
            <p:cNvPr id="9" name="Title 41">
              <a:extLst>
                <a:ext uri="{FF2B5EF4-FFF2-40B4-BE49-F238E27FC236}">
                  <a16:creationId xmlns:a16="http://schemas.microsoft.com/office/drawing/2014/main" id="{C4081C62-CEBD-1142-9148-C030AC5E4F54}"/>
                </a:ext>
              </a:extLst>
            </p:cNvPr>
            <p:cNvSpPr txBox="1">
              <a:spLocks/>
            </p:cNvSpPr>
            <p:nvPr/>
          </p:nvSpPr>
          <p:spPr>
            <a:xfrm>
              <a:off x="516362" y="4487377"/>
              <a:ext cx="11675638" cy="6876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</a:lstStyle>
            <a:p>
              <a:pPr marL="0" marR="0" lvl="0" indent="0" algn="l" defTabSz="914377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* This figure 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is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from the SP-PIFO talk 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in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NSDI 2020.</a:t>
              </a:r>
            </a:p>
          </p:txBody>
        </p:sp>
      </p:grpSp>
      <p:sp>
        <p:nvSpPr>
          <p:cNvPr id="11" name="Title 41">
            <a:extLst>
              <a:ext uri="{FF2B5EF4-FFF2-40B4-BE49-F238E27FC236}">
                <a16:creationId xmlns:a16="http://schemas.microsoft.com/office/drawing/2014/main" id="{AC4BE8DD-1120-AF44-9A3E-1C963F75EEBD}"/>
              </a:ext>
            </a:extLst>
          </p:cNvPr>
          <p:cNvSpPr txBox="1">
            <a:spLocks/>
          </p:cNvSpPr>
          <p:nvPr/>
        </p:nvSpPr>
        <p:spPr>
          <a:xfrm>
            <a:off x="258180" y="1817438"/>
            <a:ext cx="11883019" cy="68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Map the ranks into a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set of priorities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and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schedule the strict-priority queues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68DFE-4FE7-C04D-A1D1-3AB7B096E078}"/>
              </a:ext>
            </a:extLst>
          </p:cNvPr>
          <p:cNvSpPr txBox="1"/>
          <p:nvPr/>
        </p:nvSpPr>
        <p:spPr>
          <a:xfrm>
            <a:off x="5851412" y="5835702"/>
            <a:ext cx="5270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Require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multiple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strict-priority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queues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5FA546-68BF-4CE4-AC02-439067074A81}"/>
              </a:ext>
            </a:extLst>
          </p:cNvPr>
          <p:cNvCxnSpPr/>
          <p:nvPr/>
        </p:nvCxnSpPr>
        <p:spPr>
          <a:xfrm>
            <a:off x="6592711" y="4647401"/>
            <a:ext cx="632178" cy="12823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F34917-0977-4CA1-8C14-FC3E73B6187B}"/>
              </a:ext>
            </a:extLst>
          </p:cNvPr>
          <p:cNvCxnSpPr>
            <a:cxnSpLocks/>
          </p:cNvCxnSpPr>
          <p:nvPr/>
        </p:nvCxnSpPr>
        <p:spPr>
          <a:xfrm>
            <a:off x="6999111" y="3971307"/>
            <a:ext cx="222269" cy="193087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5C33DC-5808-45A0-83AC-87DB61E07550}"/>
              </a:ext>
            </a:extLst>
          </p:cNvPr>
          <p:cNvCxnSpPr>
            <a:cxnSpLocks/>
          </p:cNvCxnSpPr>
          <p:nvPr/>
        </p:nvCxnSpPr>
        <p:spPr>
          <a:xfrm flipH="1">
            <a:off x="7238794" y="3159151"/>
            <a:ext cx="346064" cy="27706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694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Programmable Packet Scheduling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41">
            <a:extLst>
              <a:ext uri="{FF2B5EF4-FFF2-40B4-BE49-F238E27FC236}">
                <a16:creationId xmlns:a16="http://schemas.microsoft.com/office/drawing/2014/main" id="{5AC18D0F-2745-0444-AD0D-20F9CFAE8472}"/>
              </a:ext>
            </a:extLst>
          </p:cNvPr>
          <p:cNvSpPr txBox="1">
            <a:spLocks/>
          </p:cNvSpPr>
          <p:nvPr/>
        </p:nvSpPr>
        <p:spPr>
          <a:xfrm>
            <a:off x="258181" y="2178780"/>
            <a:ext cx="11675638" cy="2500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What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is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th</a:t>
            </a:r>
            <a:r>
              <a:rPr lang="en-US" altLang="zh-CN" sz="2800" b="1" dirty="0">
                <a:solidFill>
                  <a:schemeClr val="accent1"/>
                </a:solidFill>
              </a:rPr>
              <a:t>e</a:t>
            </a:r>
            <a:r>
              <a:rPr lang="zh-CN" altLang="en-US" sz="2800" b="1" dirty="0">
                <a:solidFill>
                  <a:schemeClr val="accent1"/>
                </a:solidFill>
              </a:rPr>
              <a:t> </a:t>
            </a:r>
            <a:r>
              <a:rPr lang="en-US" altLang="zh-CN" sz="2800" b="1" dirty="0">
                <a:solidFill>
                  <a:schemeClr val="accent1"/>
                </a:solidFill>
              </a:rPr>
              <a:t>minimal</a:t>
            </a:r>
            <a:r>
              <a:rPr lang="zh-CN" altLang="en-US" sz="2800" b="1" dirty="0">
                <a:solidFill>
                  <a:schemeClr val="accent1"/>
                </a:solidFill>
              </a:rPr>
              <a:t> </a:t>
            </a:r>
            <a:r>
              <a:rPr lang="en-US" altLang="zh-CN" sz="2800" b="1" dirty="0">
                <a:solidFill>
                  <a:schemeClr val="accent1"/>
                </a:solidFill>
              </a:rPr>
              <a:t>number</a:t>
            </a:r>
            <a:r>
              <a:rPr lang="zh-CN" altLang="en-US" sz="2800" b="1" dirty="0">
                <a:solidFill>
                  <a:schemeClr val="accent1"/>
                </a:solidFill>
              </a:rPr>
              <a:t> </a:t>
            </a:r>
            <a:r>
              <a:rPr lang="en-US" altLang="zh-CN" sz="2800" b="1" dirty="0">
                <a:solidFill>
                  <a:schemeClr val="accent1"/>
                </a:solidFill>
              </a:rPr>
              <a:t>of</a:t>
            </a:r>
            <a:r>
              <a:rPr lang="zh-CN" altLang="en-US" sz="2800" b="1" dirty="0">
                <a:solidFill>
                  <a:schemeClr val="accent1"/>
                </a:solidFill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queues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to achieve programmable packet scheduling?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(on existing hardware)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0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A921A-EC74-6F4D-8465-D463C43FF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itle 41">
            <a:extLst>
              <a:ext uri="{FF2B5EF4-FFF2-40B4-BE49-F238E27FC236}">
                <a16:creationId xmlns:a16="http://schemas.microsoft.com/office/drawing/2014/main" id="{720C9843-7A4C-754F-99E0-C69AC4DD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" y="-102420"/>
            <a:ext cx="11227676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>Programmable Packet Scheduling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itle 41">
            <a:extLst>
              <a:ext uri="{FF2B5EF4-FFF2-40B4-BE49-F238E27FC236}">
                <a16:creationId xmlns:a16="http://schemas.microsoft.com/office/drawing/2014/main" id="{0A637868-035F-DF4D-8A0B-9E664A11D696}"/>
              </a:ext>
            </a:extLst>
          </p:cNvPr>
          <p:cNvSpPr txBox="1">
            <a:spLocks/>
          </p:cNvSpPr>
          <p:nvPr/>
        </p:nvSpPr>
        <p:spPr>
          <a:xfrm>
            <a:off x="258181" y="5266657"/>
            <a:ext cx="11675638" cy="1464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2FB72FF-0059-4A41-9F49-D4F3C941F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4182" y="4529125"/>
            <a:ext cx="592015" cy="59201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D7BAABE-3BA4-4B39-962B-ACE4D755D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1494" y="4376725"/>
            <a:ext cx="592015" cy="5920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8909ABB-30DF-4979-8883-2A74390A3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0638" y="1921408"/>
            <a:ext cx="665015" cy="650479"/>
          </a:xfrm>
          <a:prstGeom prst="rect">
            <a:avLst/>
          </a:prstGeom>
        </p:spPr>
      </p:pic>
      <p:sp>
        <p:nvSpPr>
          <p:cNvPr id="16" name="Title 41">
            <a:extLst>
              <a:ext uri="{FF2B5EF4-FFF2-40B4-BE49-F238E27FC236}">
                <a16:creationId xmlns:a16="http://schemas.microsoft.com/office/drawing/2014/main" id="{DD3C35CA-C6EB-4BDB-AD6D-788321AA4AB2}"/>
              </a:ext>
            </a:extLst>
          </p:cNvPr>
          <p:cNvSpPr txBox="1">
            <a:spLocks/>
          </p:cNvSpPr>
          <p:nvPr/>
        </p:nvSpPr>
        <p:spPr>
          <a:xfrm>
            <a:off x="630140" y="791469"/>
            <a:ext cx="5259216" cy="1667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What does packet scheduling do?</a:t>
            </a:r>
          </a:p>
        </p:txBody>
      </p:sp>
      <p:sp>
        <p:nvSpPr>
          <p:cNvPr id="17" name="Title 41">
            <a:extLst>
              <a:ext uri="{FF2B5EF4-FFF2-40B4-BE49-F238E27FC236}">
                <a16:creationId xmlns:a16="http://schemas.microsoft.com/office/drawing/2014/main" id="{E19861E0-9938-4C74-BE07-6545BA64747A}"/>
              </a:ext>
            </a:extLst>
          </p:cNvPr>
          <p:cNvSpPr txBox="1">
            <a:spLocks/>
          </p:cNvSpPr>
          <p:nvPr/>
        </p:nvSpPr>
        <p:spPr>
          <a:xfrm>
            <a:off x="258181" y="2916359"/>
            <a:ext cx="11675638" cy="1349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342900" marR="0" lvl="0" indent="-342900" algn="l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There are two trends in DCN: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shallow buffer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in the switches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fast-converging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congestion control (e.g., HULL, Timely, Swift)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1C8D2C58-D694-4530-B16A-DC7B46C25395}"/>
              </a:ext>
            </a:extLst>
          </p:cNvPr>
          <p:cNvSpPr/>
          <p:nvPr/>
        </p:nvSpPr>
        <p:spPr>
          <a:xfrm>
            <a:off x="5705325" y="1071243"/>
            <a:ext cx="542441" cy="125658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6F9320-9D15-4DF1-B8B4-E2B78D15CF5D}"/>
              </a:ext>
            </a:extLst>
          </p:cNvPr>
          <p:cNvSpPr txBox="1"/>
          <p:nvPr/>
        </p:nvSpPr>
        <p:spPr>
          <a:xfrm>
            <a:off x="6318522" y="885157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Maintain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F3908C-0A5A-4072-9F2C-E122ED8B9BBD}"/>
              </a:ext>
            </a:extLst>
          </p:cNvPr>
          <p:cNvSpPr txBox="1"/>
          <p:nvPr/>
        </p:nvSpPr>
        <p:spPr>
          <a:xfrm>
            <a:off x="6318522" y="2040294"/>
            <a:ext cx="445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Drop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“right” set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packets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151834-7650-486A-BC3D-B320CF0A2FB9}"/>
              </a:ext>
            </a:extLst>
          </p:cNvPr>
          <p:cNvSpPr/>
          <p:nvPr/>
        </p:nvSpPr>
        <p:spPr>
          <a:xfrm>
            <a:off x="6318522" y="2040294"/>
            <a:ext cx="4459875" cy="492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909FFB7-7AF0-46DF-AF76-B9820ECFA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7708" y="5525893"/>
            <a:ext cx="755051" cy="75505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390170D-A34D-46E6-A234-AB7FF5BF6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9748" y="5282106"/>
            <a:ext cx="755051" cy="75505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4729155-A688-4840-97E2-E9514A8B1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6503" y="4520333"/>
            <a:ext cx="592015" cy="5920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F198ED4-C142-4354-B528-832A58B6661A}"/>
              </a:ext>
            </a:extLst>
          </p:cNvPr>
          <p:cNvSpPr/>
          <p:nvPr/>
        </p:nvSpPr>
        <p:spPr>
          <a:xfrm>
            <a:off x="4120444" y="4672732"/>
            <a:ext cx="2686756" cy="1815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BA0A1A-1D45-4B90-9845-DB4F9BF35B8B}"/>
              </a:ext>
            </a:extLst>
          </p:cNvPr>
          <p:cNvSpPr/>
          <p:nvPr/>
        </p:nvSpPr>
        <p:spPr>
          <a:xfrm>
            <a:off x="4120444" y="5616556"/>
            <a:ext cx="2686756" cy="1815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FF5D8B-82A8-4BF1-945F-54E2A7658992}"/>
              </a:ext>
            </a:extLst>
          </p:cNvPr>
          <p:cNvSpPr/>
          <p:nvPr/>
        </p:nvSpPr>
        <p:spPr>
          <a:xfrm rot="5400000">
            <a:off x="6167795" y="5130608"/>
            <a:ext cx="1097280" cy="1815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1170118-B31A-4E89-8DE4-5CDB66D3B18A}"/>
              </a:ext>
            </a:extLst>
          </p:cNvPr>
          <p:cNvSpPr/>
          <p:nvPr/>
        </p:nvSpPr>
        <p:spPr>
          <a:xfrm>
            <a:off x="6625671" y="5049867"/>
            <a:ext cx="1739396" cy="37108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3248268-F5BE-4049-B5F2-4A3635228E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45032" y="4649545"/>
            <a:ext cx="852968" cy="852968"/>
          </a:xfrm>
          <a:prstGeom prst="rect">
            <a:avLst/>
          </a:prstGeom>
        </p:spPr>
      </p:pic>
      <p:pic>
        <p:nvPicPr>
          <p:cNvPr id="30" name="Picture 2" descr="Text, calendar&#10;&#10;Description automatically generated with medium confidence">
            <a:extLst>
              <a:ext uri="{FF2B5EF4-FFF2-40B4-BE49-F238E27FC236}">
                <a16:creationId xmlns:a16="http://schemas.microsoft.com/office/drawing/2014/main" id="{4596E329-B52D-46BB-A2F4-2DFB56027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43" y="5296772"/>
            <a:ext cx="1545287" cy="86922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5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4.6|2.6|2|1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9.1|9.5|13.6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2|1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2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22.2|1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3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6.4|3.2|3|5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6.8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9|9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2.7|20.7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D9615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22692</TotalTime>
  <Words>1883</Words>
  <Application>Microsoft Office PowerPoint</Application>
  <PresentationFormat>Widescreen</PresentationFormat>
  <Paragraphs>533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Helvetica Neue</vt:lpstr>
      <vt:lpstr>Helvetica Neue Light</vt:lpstr>
      <vt:lpstr>Arial</vt:lpstr>
      <vt:lpstr>Arial Rounded MT Bold</vt:lpstr>
      <vt:lpstr>Calibri</vt:lpstr>
      <vt:lpstr>Calisto MT</vt:lpstr>
      <vt:lpstr>Cambria Math</vt:lpstr>
      <vt:lpstr>Wingdings</vt:lpstr>
      <vt:lpstr>1_Office Theme</vt:lpstr>
      <vt:lpstr>Programmable Packet Scheduling with a Single Queue</vt:lpstr>
      <vt:lpstr>Packet Scheduling</vt:lpstr>
      <vt:lpstr>Programmable Packet Scheduling</vt:lpstr>
      <vt:lpstr>Push-In First-Out (PIFO)</vt:lpstr>
      <vt:lpstr>Push-In First-Out (PIFO)</vt:lpstr>
      <vt:lpstr>PIFO in practice</vt:lpstr>
      <vt:lpstr>Approximation of PIFO: SP-PIFO (NSDI’20)</vt:lpstr>
      <vt:lpstr>Programmable Packet Scheduling</vt:lpstr>
      <vt:lpstr>Programmable Packet Scheduling</vt:lpstr>
      <vt:lpstr>AIFO (Admission-In First-Out) </vt:lpstr>
      <vt:lpstr>AIFO (Admission-In First-Out) </vt:lpstr>
      <vt:lpstr>PowerPoint Presentation</vt:lpstr>
      <vt:lpstr>AIFO Design</vt:lpstr>
      <vt:lpstr>AIFO Design</vt:lpstr>
      <vt:lpstr>AIFO Design</vt:lpstr>
      <vt:lpstr>AIFO Design</vt:lpstr>
      <vt:lpstr>AIFO Design</vt:lpstr>
      <vt:lpstr>AIFO Design</vt:lpstr>
      <vt:lpstr>AIFO Design</vt:lpstr>
      <vt:lpstr>AIFO Design</vt:lpstr>
      <vt:lpstr>AIFO Design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Low-Latency Online Prediction Serving System</dc:title>
  <dc:creator>Joseph Gonzalez</dc:creator>
  <cp:lastModifiedBy>Zhuolong Yu</cp:lastModifiedBy>
  <cp:revision>1698</cp:revision>
  <dcterms:created xsi:type="dcterms:W3CDTF">2016-06-11T00:34:45Z</dcterms:created>
  <dcterms:modified xsi:type="dcterms:W3CDTF">2021-08-23T16:33:30Z</dcterms:modified>
</cp:coreProperties>
</file>